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2" r:id="rId2"/>
    <p:sldMasterId id="2147483658" r:id="rId3"/>
    <p:sldMasterId id="2147483667" r:id="rId4"/>
  </p:sldMasterIdLst>
  <p:notesMasterIdLst>
    <p:notesMasterId r:id="rId23"/>
  </p:notesMasterIdLst>
  <p:sldIdLst>
    <p:sldId id="269" r:id="rId5"/>
    <p:sldId id="257" r:id="rId6"/>
    <p:sldId id="268" r:id="rId7"/>
    <p:sldId id="276" r:id="rId8"/>
    <p:sldId id="260" r:id="rId9"/>
    <p:sldId id="271" r:id="rId10"/>
    <p:sldId id="273" r:id="rId11"/>
    <p:sldId id="263" r:id="rId12"/>
    <p:sldId id="264" r:id="rId13"/>
    <p:sldId id="274" r:id="rId14"/>
    <p:sldId id="275" r:id="rId15"/>
    <p:sldId id="277" r:id="rId16"/>
    <p:sldId id="278" r:id="rId17"/>
    <p:sldId id="279" r:id="rId18"/>
    <p:sldId id="1221" r:id="rId19"/>
    <p:sldId id="272" r:id="rId20"/>
    <p:sldId id="1230" r:id="rId21"/>
    <p:sldId id="1201" r:id="rId2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1">
          <p15:clr>
            <a:srgbClr val="A4A3A4"/>
          </p15:clr>
        </p15:guide>
        <p15:guide id="2" pos="2106">
          <p15:clr>
            <a:srgbClr val="A4A3A4"/>
          </p15:clr>
        </p15:guide>
        <p15:guide id="3" orient="horz" pos="1717">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h8IMSroJiqxc8vaCcPuGqKNXes/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3" d="100"/>
          <a:sy n="73" d="100"/>
        </p:scale>
        <p:origin x="380" y="36"/>
      </p:cViewPr>
      <p:guideLst>
        <p:guide orient="horz" pos="1661"/>
        <p:guide pos="2106"/>
        <p:guide orient="horz" pos="17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a:extLst>
            <a:ext uri="{FF2B5EF4-FFF2-40B4-BE49-F238E27FC236}">
              <a16:creationId xmlns:a16="http://schemas.microsoft.com/office/drawing/2014/main" id="{CC1C8D69-5A40-7813-15A1-1F75D41300DF}"/>
            </a:ext>
          </a:extLst>
        </p:cNvPr>
        <p:cNvGrpSpPr/>
        <p:nvPr/>
      </p:nvGrpSpPr>
      <p:grpSpPr>
        <a:xfrm>
          <a:off x="0" y="0"/>
          <a:ext cx="0" cy="0"/>
          <a:chOff x="0" y="0"/>
          <a:chExt cx="0" cy="0"/>
        </a:xfrm>
      </p:grpSpPr>
      <p:sp>
        <p:nvSpPr>
          <p:cNvPr id="67" name="Google Shape;67;p1:notes">
            <a:extLst>
              <a:ext uri="{FF2B5EF4-FFF2-40B4-BE49-F238E27FC236}">
                <a16:creationId xmlns:a16="http://schemas.microsoft.com/office/drawing/2014/main" id="{D3E3A6B1-5344-3B97-C92A-C153ACB87A7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p1:notes">
            <a:extLst>
              <a:ext uri="{FF2B5EF4-FFF2-40B4-BE49-F238E27FC236}">
                <a16:creationId xmlns:a16="http://schemas.microsoft.com/office/drawing/2014/main" id="{177B063D-8568-C3AB-47A0-3D5F708483E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69" name="Google Shape;69;p1:notes">
            <a:extLst>
              <a:ext uri="{FF2B5EF4-FFF2-40B4-BE49-F238E27FC236}">
                <a16:creationId xmlns:a16="http://schemas.microsoft.com/office/drawing/2014/main" id="{62E7F649-BB19-1FFE-5E78-2270B134D9E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855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a:extLst>
            <a:ext uri="{FF2B5EF4-FFF2-40B4-BE49-F238E27FC236}">
              <a16:creationId xmlns:a16="http://schemas.microsoft.com/office/drawing/2014/main" id="{23246425-3E73-8A55-CFC5-3E3184974425}"/>
            </a:ext>
          </a:extLst>
        </p:cNvPr>
        <p:cNvGrpSpPr/>
        <p:nvPr/>
      </p:nvGrpSpPr>
      <p:grpSpPr>
        <a:xfrm>
          <a:off x="0" y="0"/>
          <a:ext cx="0" cy="0"/>
          <a:chOff x="0" y="0"/>
          <a:chExt cx="0" cy="0"/>
        </a:xfrm>
      </p:grpSpPr>
      <p:sp>
        <p:nvSpPr>
          <p:cNvPr id="502" name="Google Shape;502;g2b9a9dcf0fa_0_1:notes">
            <a:extLst>
              <a:ext uri="{FF2B5EF4-FFF2-40B4-BE49-F238E27FC236}">
                <a16:creationId xmlns:a16="http://schemas.microsoft.com/office/drawing/2014/main" id="{96F5658A-1EF2-D83B-C565-C84974C0D3C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3" name="Google Shape;503;g2b9a9dcf0fa_0_1:notes">
            <a:extLst>
              <a:ext uri="{FF2B5EF4-FFF2-40B4-BE49-F238E27FC236}">
                <a16:creationId xmlns:a16="http://schemas.microsoft.com/office/drawing/2014/main" id="{6C53D203-5557-CE57-EB5D-05CC4A5631C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7478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a:extLst>
            <a:ext uri="{FF2B5EF4-FFF2-40B4-BE49-F238E27FC236}">
              <a16:creationId xmlns:a16="http://schemas.microsoft.com/office/drawing/2014/main" id="{4300989C-D0AD-73DC-0E20-EC29D15C16AD}"/>
            </a:ext>
          </a:extLst>
        </p:cNvPr>
        <p:cNvGrpSpPr/>
        <p:nvPr/>
      </p:nvGrpSpPr>
      <p:grpSpPr>
        <a:xfrm>
          <a:off x="0" y="0"/>
          <a:ext cx="0" cy="0"/>
          <a:chOff x="0" y="0"/>
          <a:chExt cx="0" cy="0"/>
        </a:xfrm>
      </p:grpSpPr>
      <p:sp>
        <p:nvSpPr>
          <p:cNvPr id="502" name="Google Shape;502;g2b9a9dcf0fa_0_1:notes">
            <a:extLst>
              <a:ext uri="{FF2B5EF4-FFF2-40B4-BE49-F238E27FC236}">
                <a16:creationId xmlns:a16="http://schemas.microsoft.com/office/drawing/2014/main" id="{75162B81-4862-0860-4759-760A765A1D1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3" name="Google Shape;503;g2b9a9dcf0fa_0_1:notes">
            <a:extLst>
              <a:ext uri="{FF2B5EF4-FFF2-40B4-BE49-F238E27FC236}">
                <a16:creationId xmlns:a16="http://schemas.microsoft.com/office/drawing/2014/main" id="{6170D747-02CE-B7DA-D5AD-20496D366BC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4821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a:extLst>
            <a:ext uri="{FF2B5EF4-FFF2-40B4-BE49-F238E27FC236}">
              <a16:creationId xmlns:a16="http://schemas.microsoft.com/office/drawing/2014/main" id="{5F708B9D-672F-5984-AEDA-85DCD1484A49}"/>
            </a:ext>
          </a:extLst>
        </p:cNvPr>
        <p:cNvGrpSpPr/>
        <p:nvPr/>
      </p:nvGrpSpPr>
      <p:grpSpPr>
        <a:xfrm>
          <a:off x="0" y="0"/>
          <a:ext cx="0" cy="0"/>
          <a:chOff x="0" y="0"/>
          <a:chExt cx="0" cy="0"/>
        </a:xfrm>
      </p:grpSpPr>
      <p:sp>
        <p:nvSpPr>
          <p:cNvPr id="502" name="Google Shape;502;g2b9a9dcf0fa_0_1:notes">
            <a:extLst>
              <a:ext uri="{FF2B5EF4-FFF2-40B4-BE49-F238E27FC236}">
                <a16:creationId xmlns:a16="http://schemas.microsoft.com/office/drawing/2014/main" id="{1E0F6B81-5C9A-B624-F53B-547447EE9F5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3" name="Google Shape;503;g2b9a9dcf0fa_0_1:notes">
            <a:extLst>
              <a:ext uri="{FF2B5EF4-FFF2-40B4-BE49-F238E27FC236}">
                <a16:creationId xmlns:a16="http://schemas.microsoft.com/office/drawing/2014/main" id="{8DE48ED8-71A7-1499-5D39-3D2EB2B5EC1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4288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a:extLst>
            <a:ext uri="{FF2B5EF4-FFF2-40B4-BE49-F238E27FC236}">
              <a16:creationId xmlns:a16="http://schemas.microsoft.com/office/drawing/2014/main" id="{FEF3745C-29E1-92F1-F0C0-7CF7A6A80EAD}"/>
            </a:ext>
          </a:extLst>
        </p:cNvPr>
        <p:cNvGrpSpPr/>
        <p:nvPr/>
      </p:nvGrpSpPr>
      <p:grpSpPr>
        <a:xfrm>
          <a:off x="0" y="0"/>
          <a:ext cx="0" cy="0"/>
          <a:chOff x="0" y="0"/>
          <a:chExt cx="0" cy="0"/>
        </a:xfrm>
      </p:grpSpPr>
      <p:sp>
        <p:nvSpPr>
          <p:cNvPr id="502" name="Google Shape;502;g2b9a9dcf0fa_0_1:notes">
            <a:extLst>
              <a:ext uri="{FF2B5EF4-FFF2-40B4-BE49-F238E27FC236}">
                <a16:creationId xmlns:a16="http://schemas.microsoft.com/office/drawing/2014/main" id="{788E1216-C541-AEA7-7ABE-DB316EA8842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3" name="Google Shape;503;g2b9a9dcf0fa_0_1:notes">
            <a:extLst>
              <a:ext uri="{FF2B5EF4-FFF2-40B4-BE49-F238E27FC236}">
                <a16:creationId xmlns:a16="http://schemas.microsoft.com/office/drawing/2014/main" id="{AE0E86D7-BD91-E5E2-A556-33680EEAA9D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8274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a:extLst>
            <a:ext uri="{FF2B5EF4-FFF2-40B4-BE49-F238E27FC236}">
              <a16:creationId xmlns:a16="http://schemas.microsoft.com/office/drawing/2014/main" id="{7CEA95E6-1783-4626-4400-D9722FF3A84D}"/>
            </a:ext>
          </a:extLst>
        </p:cNvPr>
        <p:cNvGrpSpPr/>
        <p:nvPr/>
      </p:nvGrpSpPr>
      <p:grpSpPr>
        <a:xfrm>
          <a:off x="0" y="0"/>
          <a:ext cx="0" cy="0"/>
          <a:chOff x="0" y="0"/>
          <a:chExt cx="0" cy="0"/>
        </a:xfrm>
      </p:grpSpPr>
      <p:sp>
        <p:nvSpPr>
          <p:cNvPr id="502" name="Google Shape;502;g2b9a9dcf0fa_0_1:notes">
            <a:extLst>
              <a:ext uri="{FF2B5EF4-FFF2-40B4-BE49-F238E27FC236}">
                <a16:creationId xmlns:a16="http://schemas.microsoft.com/office/drawing/2014/main" id="{5B5A1854-74C0-368A-1E01-13944E8D028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3" name="Google Shape;503;g2b9a9dcf0fa_0_1:notes">
            <a:extLst>
              <a:ext uri="{FF2B5EF4-FFF2-40B4-BE49-F238E27FC236}">
                <a16:creationId xmlns:a16="http://schemas.microsoft.com/office/drawing/2014/main" id="{20C1062D-777F-D228-D625-4AD29BE0250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118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76255FB5-0957-ABFA-C552-0FEA8594F30B}"/>
            </a:ext>
          </a:extLst>
        </p:cNvPr>
        <p:cNvGrpSpPr/>
        <p:nvPr/>
      </p:nvGrpSpPr>
      <p:grpSpPr>
        <a:xfrm>
          <a:off x="0" y="0"/>
          <a:ext cx="0" cy="0"/>
          <a:chOff x="0" y="0"/>
          <a:chExt cx="0" cy="0"/>
        </a:xfrm>
      </p:grpSpPr>
      <p:sp>
        <p:nvSpPr>
          <p:cNvPr id="171" name="Google Shape;171;p6:notes">
            <a:extLst>
              <a:ext uri="{FF2B5EF4-FFF2-40B4-BE49-F238E27FC236}">
                <a16:creationId xmlns:a16="http://schemas.microsoft.com/office/drawing/2014/main" id="{A4668C0B-26F1-58AB-CACD-1E26978B2FA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2" name="Google Shape;172;p6:notes">
            <a:extLst>
              <a:ext uri="{FF2B5EF4-FFF2-40B4-BE49-F238E27FC236}">
                <a16:creationId xmlns:a16="http://schemas.microsoft.com/office/drawing/2014/main" id="{E2FD937B-9093-1E45-60C0-CBEAA90CB51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3440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a:extLst>
            <a:ext uri="{FF2B5EF4-FFF2-40B4-BE49-F238E27FC236}">
              <a16:creationId xmlns:a16="http://schemas.microsoft.com/office/drawing/2014/main" id="{3108EB0D-6397-509E-025D-6834D22BF7DB}"/>
            </a:ext>
          </a:extLst>
        </p:cNvPr>
        <p:cNvGrpSpPr/>
        <p:nvPr/>
      </p:nvGrpSpPr>
      <p:grpSpPr>
        <a:xfrm>
          <a:off x="0" y="0"/>
          <a:ext cx="0" cy="0"/>
          <a:chOff x="0" y="0"/>
          <a:chExt cx="0" cy="0"/>
        </a:xfrm>
      </p:grpSpPr>
      <p:sp>
        <p:nvSpPr>
          <p:cNvPr id="145" name="Google Shape;145;p28:notes">
            <a:extLst>
              <a:ext uri="{FF2B5EF4-FFF2-40B4-BE49-F238E27FC236}">
                <a16:creationId xmlns:a16="http://schemas.microsoft.com/office/drawing/2014/main" id="{D2314883-3FE5-7ED5-6080-BC2CC7E2FD1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28:notes">
            <a:extLst>
              <a:ext uri="{FF2B5EF4-FFF2-40B4-BE49-F238E27FC236}">
                <a16:creationId xmlns:a16="http://schemas.microsoft.com/office/drawing/2014/main" id="{CE581226-9C17-A90F-7FC7-A09FB13E354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47" name="Google Shape;147;p28:notes">
            <a:extLst>
              <a:ext uri="{FF2B5EF4-FFF2-40B4-BE49-F238E27FC236}">
                <a16:creationId xmlns:a16="http://schemas.microsoft.com/office/drawing/2014/main" id="{3EFB0835-87BF-EC94-028E-70CB9FDD3EB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09202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a:extLst>
            <a:ext uri="{FF2B5EF4-FFF2-40B4-BE49-F238E27FC236}">
              <a16:creationId xmlns:a16="http://schemas.microsoft.com/office/drawing/2014/main" id="{B3A6A87C-BB37-4DD8-8DA7-E3797F842430}"/>
            </a:ext>
          </a:extLst>
        </p:cNvPr>
        <p:cNvGrpSpPr/>
        <p:nvPr/>
      </p:nvGrpSpPr>
      <p:grpSpPr>
        <a:xfrm>
          <a:off x="0" y="0"/>
          <a:ext cx="0" cy="0"/>
          <a:chOff x="0" y="0"/>
          <a:chExt cx="0" cy="0"/>
        </a:xfrm>
      </p:grpSpPr>
      <p:sp>
        <p:nvSpPr>
          <p:cNvPr id="67" name="Google Shape;67;p1:notes">
            <a:extLst>
              <a:ext uri="{FF2B5EF4-FFF2-40B4-BE49-F238E27FC236}">
                <a16:creationId xmlns:a16="http://schemas.microsoft.com/office/drawing/2014/main" id="{BE1B2288-6A4D-1807-1BE9-32799E48AB5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p1:notes">
            <a:extLst>
              <a:ext uri="{FF2B5EF4-FFF2-40B4-BE49-F238E27FC236}">
                <a16:creationId xmlns:a16="http://schemas.microsoft.com/office/drawing/2014/main" id="{B5AC173F-6502-4DCD-11BC-86065B3F3B4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69" name="Google Shape;69;p1:notes">
            <a:extLst>
              <a:ext uri="{FF2B5EF4-FFF2-40B4-BE49-F238E27FC236}">
                <a16:creationId xmlns:a16="http://schemas.microsoft.com/office/drawing/2014/main" id="{0771C05E-FA34-2E22-2468-C6653FB62BA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8515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49B1EB7E-F958-9743-7443-F4DE49B18CAB}"/>
            </a:ext>
          </a:extLst>
        </p:cNvPr>
        <p:cNvGrpSpPr/>
        <p:nvPr/>
      </p:nvGrpSpPr>
      <p:grpSpPr>
        <a:xfrm>
          <a:off x="0" y="0"/>
          <a:ext cx="0" cy="0"/>
          <a:chOff x="0" y="0"/>
          <a:chExt cx="0" cy="0"/>
        </a:xfrm>
      </p:grpSpPr>
      <p:sp>
        <p:nvSpPr>
          <p:cNvPr id="194" name="Google Shape;194;p5:notes">
            <a:extLst>
              <a:ext uri="{FF2B5EF4-FFF2-40B4-BE49-F238E27FC236}">
                <a16:creationId xmlns:a16="http://schemas.microsoft.com/office/drawing/2014/main" id="{5FD38873-5B0F-8B3C-A519-0A8C51846E8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5:notes">
            <a:extLst>
              <a:ext uri="{FF2B5EF4-FFF2-40B4-BE49-F238E27FC236}">
                <a16:creationId xmlns:a16="http://schemas.microsoft.com/office/drawing/2014/main" id="{04B590DA-220B-1FFC-EC4C-8EDE6B8E9EB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121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F72C54AC-2B74-A8AA-F213-EF490FF71167}"/>
            </a:ext>
          </a:extLst>
        </p:cNvPr>
        <p:cNvGrpSpPr/>
        <p:nvPr/>
      </p:nvGrpSpPr>
      <p:grpSpPr>
        <a:xfrm>
          <a:off x="0" y="0"/>
          <a:ext cx="0" cy="0"/>
          <a:chOff x="0" y="0"/>
          <a:chExt cx="0" cy="0"/>
        </a:xfrm>
      </p:grpSpPr>
      <p:sp>
        <p:nvSpPr>
          <p:cNvPr id="194" name="Google Shape;194;p5:notes">
            <a:extLst>
              <a:ext uri="{FF2B5EF4-FFF2-40B4-BE49-F238E27FC236}">
                <a16:creationId xmlns:a16="http://schemas.microsoft.com/office/drawing/2014/main" id="{0F23DF8F-86E5-C70D-2AEB-1A1C897F0C7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5:notes">
            <a:extLst>
              <a:ext uri="{FF2B5EF4-FFF2-40B4-BE49-F238E27FC236}">
                <a16:creationId xmlns:a16="http://schemas.microsoft.com/office/drawing/2014/main" id="{DD6D1240-D3DC-261D-BAAA-DF5EE070707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0812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BA1011B3-4BB6-8D7B-A5AB-28A1C8D7D54A}"/>
            </a:ext>
          </a:extLst>
        </p:cNvPr>
        <p:cNvGrpSpPr/>
        <p:nvPr/>
      </p:nvGrpSpPr>
      <p:grpSpPr>
        <a:xfrm>
          <a:off x="0" y="0"/>
          <a:ext cx="0" cy="0"/>
          <a:chOff x="0" y="0"/>
          <a:chExt cx="0" cy="0"/>
        </a:xfrm>
      </p:grpSpPr>
      <p:sp>
        <p:nvSpPr>
          <p:cNvPr id="115" name="Google Shape;115;p4:notes">
            <a:extLst>
              <a:ext uri="{FF2B5EF4-FFF2-40B4-BE49-F238E27FC236}">
                <a16:creationId xmlns:a16="http://schemas.microsoft.com/office/drawing/2014/main" id="{41F68E25-6004-72ED-E71F-3F691018FE6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4:notes">
            <a:extLst>
              <a:ext uri="{FF2B5EF4-FFF2-40B4-BE49-F238E27FC236}">
                <a16:creationId xmlns:a16="http://schemas.microsoft.com/office/drawing/2014/main" id="{54BC97C5-CD69-43A4-F30F-58EE6A27D6D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584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b9a9dcf0fa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3" name="Google Shape;503;g2b9a9dcf0fa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19" name="Google Shape;1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0" name="Google Shape;2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3"/>
        <p:cNvGrpSpPr/>
        <p:nvPr/>
      </p:nvGrpSpPr>
      <p:grpSpPr>
        <a:xfrm>
          <a:off x="0" y="0"/>
          <a:ext cx="0" cy="0"/>
          <a:chOff x="0" y="0"/>
          <a:chExt cx="0" cy="0"/>
        </a:xfrm>
      </p:grpSpPr>
      <p:sp>
        <p:nvSpPr>
          <p:cNvPr id="24" name="Google Shape;24;p58"/>
          <p:cNvSpPr txBox="1">
            <a:spLocks noGrp="1"/>
          </p:cNvSpPr>
          <p:nvPr>
            <p:ph type="title"/>
          </p:nvPr>
        </p:nvSpPr>
        <p:spPr>
          <a:xfrm>
            <a:off x="9873132" y="161035"/>
            <a:ext cx="1359534" cy="299720"/>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1400"/>
              <a:buNone/>
              <a:defRPr sz="1800" b="0" i="0">
                <a:solidFill>
                  <a:srgbClr val="EA3427"/>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58"/>
          <p:cNvSpPr txBox="1">
            <a:spLocks noGrp="1"/>
          </p:cNvSpPr>
          <p:nvPr>
            <p:ph type="body" idx="1"/>
          </p:nvPr>
        </p:nvSpPr>
        <p:spPr>
          <a:xfrm>
            <a:off x="1102898" y="2715259"/>
            <a:ext cx="9986203" cy="2458720"/>
          </a:xfrm>
          <a:prstGeom prst="rect">
            <a:avLst/>
          </a:prstGeom>
          <a:noFill/>
          <a:ln>
            <a:noFill/>
          </a:ln>
        </p:spPr>
        <p:txBody>
          <a:bodyPr spcFirstLastPara="1" wrap="square" lIns="0" tIns="0" rIns="0" bIns="0" anchor="t" anchorCtr="0">
            <a:spAutoFit/>
          </a:bodyPr>
          <a:lstStyle>
            <a:lvl1pPr marL="457200" lvl="0" indent="-228600" algn="l">
              <a:lnSpc>
                <a:spcPct val="90000"/>
              </a:lnSpc>
              <a:spcBef>
                <a:spcPts val="0"/>
              </a:spcBef>
              <a:spcAft>
                <a:spcPts val="0"/>
              </a:spcAft>
              <a:buSzPts val="1400"/>
              <a:buNone/>
              <a:defRPr b="0" i="0">
                <a:solidFill>
                  <a:schemeClr val="dk1"/>
                </a:solidFill>
              </a:defRPr>
            </a:lvl1pPr>
            <a:lvl2pPr marL="914400" lvl="1" indent="-228600" algn="l">
              <a:lnSpc>
                <a:spcPct val="90000"/>
              </a:lnSpc>
              <a:spcBef>
                <a:spcPts val="0"/>
              </a:spcBef>
              <a:spcAft>
                <a:spcPts val="0"/>
              </a:spcAft>
              <a:buSzPts val="1400"/>
              <a:buNone/>
              <a:defRPr/>
            </a:lvl2pPr>
            <a:lvl3pPr marL="1371600" lvl="2" indent="-228600" algn="l">
              <a:lnSpc>
                <a:spcPct val="90000"/>
              </a:lnSpc>
              <a:spcBef>
                <a:spcPts val="0"/>
              </a:spcBef>
              <a:spcAft>
                <a:spcPts val="0"/>
              </a:spcAft>
              <a:buSzPts val="1400"/>
              <a:buNone/>
              <a:defRPr/>
            </a:lvl3pPr>
            <a:lvl4pPr marL="1828800" lvl="3" indent="-228600" algn="l">
              <a:lnSpc>
                <a:spcPct val="90000"/>
              </a:lnSpc>
              <a:spcBef>
                <a:spcPts val="0"/>
              </a:spcBef>
              <a:spcAft>
                <a:spcPts val="0"/>
              </a:spcAft>
              <a:buSzPts val="1400"/>
              <a:buNone/>
              <a:defRPr/>
            </a:lvl4pPr>
            <a:lvl5pPr marL="2286000" lvl="4" indent="-228600" algn="l">
              <a:lnSpc>
                <a:spcPct val="90000"/>
              </a:lnSpc>
              <a:spcBef>
                <a:spcPts val="0"/>
              </a:spcBef>
              <a:spcAft>
                <a:spcPts val="0"/>
              </a:spcAft>
              <a:buSzPts val="1400"/>
              <a:buNone/>
              <a:defRPr/>
            </a:lvl5pPr>
            <a:lvl6pPr marL="2743200" lvl="5" indent="-228600" algn="l">
              <a:lnSpc>
                <a:spcPct val="90000"/>
              </a:lnSpc>
              <a:spcBef>
                <a:spcPts val="0"/>
              </a:spcBef>
              <a:spcAft>
                <a:spcPts val="0"/>
              </a:spcAft>
              <a:buSzPts val="1400"/>
              <a:buNone/>
              <a:defRPr/>
            </a:lvl6pPr>
            <a:lvl7pPr marL="3200400" lvl="6" indent="-228600" algn="l">
              <a:lnSpc>
                <a:spcPct val="90000"/>
              </a:lnSpc>
              <a:spcBef>
                <a:spcPts val="0"/>
              </a:spcBef>
              <a:spcAft>
                <a:spcPts val="0"/>
              </a:spcAft>
              <a:buSzPts val="1400"/>
              <a:buNone/>
              <a:defRPr/>
            </a:lvl7pPr>
            <a:lvl8pPr marL="3657600" lvl="7" indent="-228600" algn="l">
              <a:lnSpc>
                <a:spcPct val="90000"/>
              </a:lnSpc>
              <a:spcBef>
                <a:spcPts val="0"/>
              </a:spcBef>
              <a:spcAft>
                <a:spcPts val="0"/>
              </a:spcAft>
              <a:buSzPts val="1400"/>
              <a:buNone/>
              <a:defRPr/>
            </a:lvl8pPr>
            <a:lvl9pPr marL="4114800" lvl="8" indent="-228600" algn="l">
              <a:lnSpc>
                <a:spcPct val="90000"/>
              </a:lnSpc>
              <a:spcBef>
                <a:spcPts val="0"/>
              </a:spcBef>
              <a:spcAft>
                <a:spcPts val="0"/>
              </a:spcAft>
              <a:buSzPts val="1400"/>
              <a:buNone/>
              <a:defRPr/>
            </a:lvl9pPr>
          </a:lstStyle>
          <a:p>
            <a:endParaRPr/>
          </a:p>
        </p:txBody>
      </p:sp>
      <p:sp>
        <p:nvSpPr>
          <p:cNvPr id="26" name="Google Shape;26;p58"/>
          <p:cNvSpPr txBox="1">
            <a:spLocks noGrp="1"/>
          </p:cNvSpPr>
          <p:nvPr>
            <p:ph type="ftr" idx="11"/>
          </p:nvPr>
        </p:nvSpPr>
        <p:spPr>
          <a:xfrm>
            <a:off x="5202821" y="6635495"/>
            <a:ext cx="1737359" cy="21653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100" b="0" i="0">
                <a:solidFill>
                  <a:srgbClr val="59595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58"/>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58"/>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800"/>
          </a:p>
        </p:txBody>
      </p:sp>
    </p:spTree>
    <p:extLst>
      <p:ext uri="{BB962C8B-B14F-4D97-AF65-F5344CB8AC3E}">
        <p14:creationId xmlns:p14="http://schemas.microsoft.com/office/powerpoint/2010/main" val="1595025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59"/>
          <p:cNvSpPr/>
          <p:nvPr/>
        </p:nvSpPr>
        <p:spPr>
          <a:xfrm>
            <a:off x="200297" y="169817"/>
            <a:ext cx="11791406" cy="651836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437699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7"/>
        <p:cNvGrpSpPr/>
        <p:nvPr/>
      </p:nvGrpSpPr>
      <p:grpSpPr>
        <a:xfrm>
          <a:off x="0" y="0"/>
          <a:ext cx="0" cy="0"/>
          <a:chOff x="0" y="0"/>
          <a:chExt cx="0" cy="0"/>
        </a:xfrm>
      </p:grpSpPr>
      <p:sp>
        <p:nvSpPr>
          <p:cNvPr id="38" name="Google Shape;38;p2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0" name="Google Shape;40;p2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2" name="Google Shape;42;p2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6844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p:cSld name="1_Vertical Title and Text">
    <p:spTree>
      <p:nvGrpSpPr>
        <p:cNvPr id="1" name="Shape 53"/>
        <p:cNvGrpSpPr/>
        <p:nvPr/>
      </p:nvGrpSpPr>
      <p:grpSpPr>
        <a:xfrm>
          <a:off x="0" y="0"/>
          <a:ext cx="0" cy="0"/>
          <a:chOff x="0" y="0"/>
          <a:chExt cx="0" cy="0"/>
        </a:xfrm>
      </p:grpSpPr>
      <p:sp>
        <p:nvSpPr>
          <p:cNvPr id="54" name="Google Shape;54;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7" name="Google Shape;5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8" name="Google Shape;5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59064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bg>
      <p:bgPr>
        <a:solidFill>
          <a:srgbClr val="B7D2D5"/>
        </a:solidFill>
        <a:effectLst/>
      </p:bgPr>
    </p:bg>
    <p:spTree>
      <p:nvGrpSpPr>
        <p:cNvPr id="1" name="Shape 66"/>
        <p:cNvGrpSpPr/>
        <p:nvPr/>
      </p:nvGrpSpPr>
      <p:grpSpPr>
        <a:xfrm>
          <a:off x="0" y="0"/>
          <a:ext cx="0" cy="0"/>
          <a:chOff x="0" y="0"/>
          <a:chExt cx="0" cy="0"/>
        </a:xfrm>
      </p:grpSpPr>
      <p:sp>
        <p:nvSpPr>
          <p:cNvPr id="67" name="Google Shape;67;p32"/>
          <p:cNvSpPr/>
          <p:nvPr/>
        </p:nvSpPr>
        <p:spPr>
          <a:xfrm>
            <a:off x="205893" y="169817"/>
            <a:ext cx="5764602" cy="6518366"/>
          </a:xfrm>
          <a:prstGeom prst="roundRect">
            <a:avLst>
              <a:gd name="adj" fmla="val 3494"/>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 name="Google Shape;68;p32"/>
          <p:cNvSpPr/>
          <p:nvPr/>
        </p:nvSpPr>
        <p:spPr>
          <a:xfrm>
            <a:off x="6221504" y="169817"/>
            <a:ext cx="5764602" cy="6518366"/>
          </a:xfrm>
          <a:prstGeom prst="roundRect">
            <a:avLst>
              <a:gd name="adj" fmla="val 3494"/>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839307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9"/>
        <p:cNvGrpSpPr/>
        <p:nvPr/>
      </p:nvGrpSpPr>
      <p:grpSpPr>
        <a:xfrm>
          <a:off x="0" y="0"/>
          <a:ext cx="0" cy="0"/>
          <a:chOff x="0" y="0"/>
          <a:chExt cx="0" cy="0"/>
        </a:xfrm>
      </p:grpSpPr>
      <p:pic>
        <p:nvPicPr>
          <p:cNvPr id="20" name="Google Shape;20;p5" descr="A white background with green lines&#10;&#10;Description automatically generated with medium confidence"/>
          <p:cNvPicPr preferRelativeResize="0"/>
          <p:nvPr/>
        </p:nvPicPr>
        <p:blipFill rotWithShape="1">
          <a:blip r:embed="rId2">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2233815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preserve="1">
  <p:cSld name="Title Slide">
    <p:spTree>
      <p:nvGrpSpPr>
        <p:cNvPr id="1" name="Shape 15"/>
        <p:cNvGrpSpPr/>
        <p:nvPr/>
      </p:nvGrpSpPr>
      <p:grpSpPr>
        <a:xfrm>
          <a:off x="0" y="0"/>
          <a:ext cx="0" cy="0"/>
          <a:chOff x="0" y="0"/>
          <a:chExt cx="0" cy="0"/>
        </a:xfrm>
      </p:grpSpPr>
      <p:pic>
        <p:nvPicPr>
          <p:cNvPr id="16" name="Google Shape;16;p4" descr="A red and blue background&#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3693033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preserve="1">
  <p:cSld name="Two Content">
    <p:spTree>
      <p:nvGrpSpPr>
        <p:cNvPr id="1" name="Shape 19"/>
        <p:cNvGrpSpPr/>
        <p:nvPr/>
      </p:nvGrpSpPr>
      <p:grpSpPr>
        <a:xfrm>
          <a:off x="0" y="0"/>
          <a:ext cx="0" cy="0"/>
          <a:chOff x="0" y="0"/>
          <a:chExt cx="0" cy="0"/>
        </a:xfrm>
      </p:grpSpPr>
      <p:pic>
        <p:nvPicPr>
          <p:cNvPr id="20" name="Google Shape;20;p5" descr="A white background with green lines&#10;&#10;Description automatically generated with medium confidence"/>
          <p:cNvPicPr preferRelativeResize="0"/>
          <p:nvPr/>
        </p:nvPicPr>
        <p:blipFill rotWithShape="1">
          <a:blip r:embed="rId2">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2731823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24"/>
        <p:cNvGrpSpPr/>
        <p:nvPr/>
      </p:nvGrpSpPr>
      <p:grpSpPr>
        <a:xfrm>
          <a:off x="0" y="0"/>
          <a:ext cx="0" cy="0"/>
          <a:chOff x="0" y="0"/>
          <a:chExt cx="0" cy="0"/>
        </a:xfrm>
      </p:grpSpPr>
      <p:sp>
        <p:nvSpPr>
          <p:cNvPr id="25" name="Google Shape;25;p6" descr="A red and white background with a white logo and a cart&#10;&#10;Description automatically generated"/>
          <p:cNvSpPr/>
          <p:nvPr/>
        </p:nvSpPr>
        <p:spPr>
          <a:xfrm>
            <a:off x="0" y="0"/>
            <a:ext cx="12192000" cy="6858000"/>
          </a:xfrm>
          <a:prstGeom prst="rect">
            <a:avLst/>
          </a:prstGeom>
          <a:solidFill>
            <a:srgbClr val="FFFFFF"/>
          </a:solidFill>
          <a:ln>
            <a:noFill/>
          </a:ln>
        </p:spPr>
      </p:sp>
      <p:sp>
        <p:nvSpPr>
          <p:cNvPr id="26" name="Google Shape;26;p6"/>
          <p:cNvSpPr txBox="1"/>
          <p:nvPr/>
        </p:nvSpPr>
        <p:spPr>
          <a:xfrm>
            <a:off x="2147806" y="1450121"/>
            <a:ext cx="7896387"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4800" b="1" i="0">
                <a:solidFill>
                  <a:schemeClr val="lt1"/>
                </a:solidFill>
                <a:latin typeface="Merriweather"/>
                <a:ea typeface="Merriweather"/>
                <a:cs typeface="Merriweather"/>
                <a:sym typeface="Merriweather"/>
              </a:rPr>
              <a:t>HEADING IN ROONEY/ </a:t>
            </a:r>
            <a:endParaRPr/>
          </a:p>
          <a:p>
            <a:pPr marL="0" marR="0" lvl="0" indent="0" algn="l" rtl="0">
              <a:spcBef>
                <a:spcPts val="0"/>
              </a:spcBef>
              <a:spcAft>
                <a:spcPts val="0"/>
              </a:spcAft>
              <a:buNone/>
            </a:pPr>
            <a:r>
              <a:rPr lang="en-ZA" sz="4800" b="1" i="0">
                <a:solidFill>
                  <a:schemeClr val="lt1"/>
                </a:solidFill>
                <a:latin typeface="Merriweather"/>
                <a:ea typeface="Merriweather"/>
                <a:cs typeface="Merriweather"/>
                <a:sym typeface="Merriweather"/>
              </a:rPr>
              <a:t>MERRIWEATHER -48PT</a:t>
            </a:r>
            <a:endParaRPr/>
          </a:p>
        </p:txBody>
      </p:sp>
    </p:spTree>
    <p:extLst>
      <p:ext uri="{BB962C8B-B14F-4D97-AF65-F5344CB8AC3E}">
        <p14:creationId xmlns:p14="http://schemas.microsoft.com/office/powerpoint/2010/main" val="3395639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7"/>
        <p:cNvGrpSpPr/>
        <p:nvPr/>
      </p:nvGrpSpPr>
      <p:grpSpPr>
        <a:xfrm>
          <a:off x="0" y="0"/>
          <a:ext cx="0" cy="0"/>
          <a:chOff x="0" y="0"/>
          <a:chExt cx="0" cy="0"/>
        </a:xfrm>
      </p:grpSpPr>
      <p:sp>
        <p:nvSpPr>
          <p:cNvPr id="28" name="Google Shape;28;p7" descr="A red and white background with white text&#10;&#10;Description automatically generated"/>
          <p:cNvSpPr/>
          <p:nvPr/>
        </p:nvSpPr>
        <p:spPr>
          <a:xfrm>
            <a:off x="0" y="0"/>
            <a:ext cx="12192000" cy="6858000"/>
          </a:xfrm>
          <a:prstGeom prst="rect">
            <a:avLst/>
          </a:prstGeom>
          <a:solidFill>
            <a:srgbClr val="FFFFFF"/>
          </a:solidFill>
          <a:ln>
            <a:noFill/>
          </a:ln>
        </p:spPr>
      </p:sp>
      <p:sp>
        <p:nvSpPr>
          <p:cNvPr id="29" name="Google Shape;29;p7"/>
          <p:cNvSpPr txBox="1"/>
          <p:nvPr/>
        </p:nvSpPr>
        <p:spPr>
          <a:xfrm>
            <a:off x="5321085" y="2356772"/>
            <a:ext cx="5346915"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3200" b="1" i="0">
                <a:solidFill>
                  <a:srgbClr val="FF461E"/>
                </a:solidFill>
                <a:latin typeface="Merriweather"/>
                <a:ea typeface="Merriweather"/>
                <a:cs typeface="Merriweather"/>
                <a:sym typeface="Merriweather"/>
              </a:rPr>
              <a:t>HEADING IN</a:t>
            </a:r>
            <a:endParaRPr/>
          </a:p>
          <a:p>
            <a:pPr marL="0" marR="0" lvl="0" indent="0" algn="l" rtl="0">
              <a:spcBef>
                <a:spcPts val="0"/>
              </a:spcBef>
              <a:spcAft>
                <a:spcPts val="0"/>
              </a:spcAft>
              <a:buNone/>
            </a:pPr>
            <a:r>
              <a:rPr lang="en-ZA" sz="3200" b="1" i="0">
                <a:solidFill>
                  <a:srgbClr val="FF461E"/>
                </a:solidFill>
                <a:latin typeface="Merriweather"/>
                <a:ea typeface="Merriweather"/>
                <a:cs typeface="Merriweather"/>
                <a:sym typeface="Merriweather"/>
              </a:rPr>
              <a:t>ROONEY/ MERRIWEATHER -32PT</a:t>
            </a:r>
            <a:endParaRPr/>
          </a:p>
        </p:txBody>
      </p:sp>
      <p:sp>
        <p:nvSpPr>
          <p:cNvPr id="30" name="Google Shape;30;p7"/>
          <p:cNvSpPr txBox="1"/>
          <p:nvPr/>
        </p:nvSpPr>
        <p:spPr>
          <a:xfrm>
            <a:off x="5305587" y="4193321"/>
            <a:ext cx="53469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1600" b="0" i="0">
                <a:solidFill>
                  <a:srgbClr val="FF461E"/>
                </a:solidFill>
                <a:latin typeface="Manrope"/>
                <a:ea typeface="Manrope"/>
                <a:cs typeface="Manrope"/>
                <a:sym typeface="Manrope"/>
              </a:rPr>
              <a:t>SUB-HEADING IN AVENIR/MANROPE – 16PT</a:t>
            </a:r>
            <a:endParaRPr/>
          </a:p>
        </p:txBody>
      </p:sp>
    </p:spTree>
    <p:extLst>
      <p:ext uri="{BB962C8B-B14F-4D97-AF65-F5344CB8AC3E}">
        <p14:creationId xmlns:p14="http://schemas.microsoft.com/office/powerpoint/2010/main" val="3280334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13"/>
          <p:cNvSpPr/>
          <p:nvPr/>
        </p:nvSpPr>
        <p:spPr>
          <a:xfrm>
            <a:off x="200297" y="169817"/>
            <a:ext cx="11791406" cy="651836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1"/>
        <p:cNvGrpSpPr/>
        <p:nvPr/>
      </p:nvGrpSpPr>
      <p:grpSpPr>
        <a:xfrm>
          <a:off x="0" y="0"/>
          <a:ext cx="0" cy="0"/>
          <a:chOff x="0" y="0"/>
          <a:chExt cx="0" cy="0"/>
        </a:xfrm>
      </p:grpSpPr>
      <p:sp>
        <p:nvSpPr>
          <p:cNvPr id="32" name="Google Shape;32;p8" descr="A red and white background with white text&#10;&#10;Description automatically generated"/>
          <p:cNvSpPr/>
          <p:nvPr/>
        </p:nvSpPr>
        <p:spPr>
          <a:xfrm>
            <a:off x="0" y="0"/>
            <a:ext cx="12192000" cy="6858000"/>
          </a:xfrm>
          <a:prstGeom prst="rect">
            <a:avLst/>
          </a:prstGeom>
          <a:solidFill>
            <a:srgbClr val="FFFFFF"/>
          </a:solidFill>
          <a:ln>
            <a:noFill/>
          </a:ln>
        </p:spPr>
      </p:sp>
      <p:sp>
        <p:nvSpPr>
          <p:cNvPr id="33" name="Google Shape;33;p8"/>
          <p:cNvSpPr txBox="1"/>
          <p:nvPr/>
        </p:nvSpPr>
        <p:spPr>
          <a:xfrm>
            <a:off x="888570" y="2225036"/>
            <a:ext cx="5346915"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3200" b="1" i="0">
                <a:solidFill>
                  <a:srgbClr val="FF461E"/>
                </a:solidFill>
                <a:latin typeface="Merriweather"/>
                <a:ea typeface="Merriweather"/>
                <a:cs typeface="Merriweather"/>
                <a:sym typeface="Merriweather"/>
              </a:rPr>
              <a:t>HEADING IN</a:t>
            </a:r>
            <a:endParaRPr/>
          </a:p>
          <a:p>
            <a:pPr marL="0" marR="0" lvl="0" indent="0" algn="l" rtl="0">
              <a:spcBef>
                <a:spcPts val="0"/>
              </a:spcBef>
              <a:spcAft>
                <a:spcPts val="0"/>
              </a:spcAft>
              <a:buNone/>
            </a:pPr>
            <a:r>
              <a:rPr lang="en-ZA" sz="3200" b="1" i="0">
                <a:solidFill>
                  <a:srgbClr val="FF461E"/>
                </a:solidFill>
                <a:latin typeface="Merriweather"/>
                <a:ea typeface="Merriweather"/>
                <a:cs typeface="Merriweather"/>
                <a:sym typeface="Merriweather"/>
              </a:rPr>
              <a:t>ROONEY/ MERRIWEATHER -32PT</a:t>
            </a:r>
            <a:endParaRPr/>
          </a:p>
        </p:txBody>
      </p:sp>
      <p:sp>
        <p:nvSpPr>
          <p:cNvPr id="34" name="Google Shape;34;p8"/>
          <p:cNvSpPr txBox="1"/>
          <p:nvPr/>
        </p:nvSpPr>
        <p:spPr>
          <a:xfrm>
            <a:off x="873072" y="4061585"/>
            <a:ext cx="53469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1600" b="0" i="0">
                <a:solidFill>
                  <a:srgbClr val="FF461E"/>
                </a:solidFill>
                <a:latin typeface="Manrope"/>
                <a:ea typeface="Manrope"/>
                <a:cs typeface="Manrope"/>
                <a:sym typeface="Manrope"/>
              </a:rPr>
              <a:t>SUB-HEADING IN AVENIR/MANROPE – 16PT</a:t>
            </a:r>
            <a:endParaRPr/>
          </a:p>
        </p:txBody>
      </p:sp>
    </p:spTree>
    <p:extLst>
      <p:ext uri="{BB962C8B-B14F-4D97-AF65-F5344CB8AC3E}">
        <p14:creationId xmlns:p14="http://schemas.microsoft.com/office/powerpoint/2010/main" val="30425624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35"/>
        <p:cNvGrpSpPr/>
        <p:nvPr/>
      </p:nvGrpSpPr>
      <p:grpSpPr>
        <a:xfrm>
          <a:off x="0" y="0"/>
          <a:ext cx="0" cy="0"/>
          <a:chOff x="0" y="0"/>
          <a:chExt cx="0" cy="0"/>
        </a:xfrm>
      </p:grpSpPr>
      <p:sp>
        <p:nvSpPr>
          <p:cNvPr id="36" name="Google Shape;36;p9" descr="A black background with a black square&#10;&#10;Description automatically generated with medium confidence"/>
          <p:cNvSpPr/>
          <p:nvPr/>
        </p:nvSpPr>
        <p:spPr>
          <a:xfrm>
            <a:off x="0" y="0"/>
            <a:ext cx="12192000" cy="6858000"/>
          </a:xfrm>
          <a:prstGeom prst="rect">
            <a:avLst/>
          </a:prstGeom>
          <a:solidFill>
            <a:srgbClr val="FFFFFF"/>
          </a:solidFill>
          <a:ln>
            <a:noFill/>
          </a:ln>
        </p:spPr>
      </p:sp>
      <p:sp>
        <p:nvSpPr>
          <p:cNvPr id="37" name="Google Shape;37;p9"/>
          <p:cNvSpPr txBox="1"/>
          <p:nvPr/>
        </p:nvSpPr>
        <p:spPr>
          <a:xfrm>
            <a:off x="2112936" y="789978"/>
            <a:ext cx="5346915"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3200" b="1" i="0">
                <a:solidFill>
                  <a:srgbClr val="FF461E"/>
                </a:solidFill>
                <a:latin typeface="Merriweather"/>
                <a:ea typeface="Merriweather"/>
                <a:cs typeface="Merriweather"/>
                <a:sym typeface="Merriweather"/>
              </a:rPr>
              <a:t>HEADING IN ROONEY/ MERRIWEATHER -32pt</a:t>
            </a:r>
            <a:endParaRPr/>
          </a:p>
        </p:txBody>
      </p:sp>
      <p:sp>
        <p:nvSpPr>
          <p:cNvPr id="38" name="Google Shape;38;p9"/>
          <p:cNvSpPr txBox="1"/>
          <p:nvPr/>
        </p:nvSpPr>
        <p:spPr>
          <a:xfrm>
            <a:off x="2112936" y="1867196"/>
            <a:ext cx="53469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1600" b="0" i="0">
                <a:solidFill>
                  <a:srgbClr val="FF461E"/>
                </a:solidFill>
                <a:latin typeface="Manrope"/>
                <a:ea typeface="Manrope"/>
                <a:cs typeface="Manrope"/>
                <a:sym typeface="Manrope"/>
              </a:rPr>
              <a:t>Sub-heading can also be in title case – 16pt</a:t>
            </a:r>
            <a:endParaRPr/>
          </a:p>
        </p:txBody>
      </p:sp>
      <p:sp>
        <p:nvSpPr>
          <p:cNvPr id="39" name="Google Shape;39;p9"/>
          <p:cNvSpPr txBox="1"/>
          <p:nvPr/>
        </p:nvSpPr>
        <p:spPr>
          <a:xfrm>
            <a:off x="2089689" y="2580117"/>
            <a:ext cx="8139192"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ZA" sz="1200" b="0" i="0">
                <a:solidFill>
                  <a:srgbClr val="000000"/>
                </a:solidFill>
                <a:latin typeface="Manrope"/>
                <a:ea typeface="Manrope"/>
                <a:cs typeface="Manrope"/>
                <a:sym typeface="Manrope"/>
              </a:rPr>
              <a:t>Body Copy in Avenir/ Manrope – 12pt</a:t>
            </a:r>
            <a:endParaRPr/>
          </a:p>
          <a:p>
            <a:pPr marL="0" marR="0" lvl="0" indent="0" algn="just" rtl="0">
              <a:spcBef>
                <a:spcPts val="0"/>
              </a:spcBef>
              <a:spcAft>
                <a:spcPts val="0"/>
              </a:spcAft>
              <a:buNone/>
            </a:pPr>
            <a:r>
              <a:rPr lang="en-ZA" sz="1200" b="0" i="0">
                <a:solidFill>
                  <a:srgbClr val="000000"/>
                </a:solidFill>
                <a:latin typeface="Manrope"/>
                <a:ea typeface="Manrope"/>
                <a:cs typeface="Manrope"/>
                <a:sym typeface="Manrope"/>
              </a:rPr>
              <a:t>Lorem ipsum dolor sit amet, consectetur adipiscing elit. Nunc vehicula quam a erat dapibus pretium. Nulla eget elit sed velit viverra dictum vitae in nisi. Nam at tortor velit. Phasellus faucibus nisi orci, a blandit enim lacinia sit amet. Maecenas mollis suscipit orci quis ultrices. Cras venenatis, odio vel luctus porta, diam nisi dapibus velit, in posuere metus ex non turpis. Nulla sed vestibulum est, vitae consequat dui. Curabitur id efficitur magna. Curabitur auctor in arcu id volutpat. Nullam pellentesque ac elit a scelerisque. Sed ut purus quis augue egestas consectetur sed ut velit. Etiam eleifend lorem orci, in tincidunt ipsum lobortis in. Etiam massa nulla, pulvinar vel lorem a, interdum bibendum elit. Vivamus elementum ac neque et facilisis. Maecenas fringilla ex ac erat fringilla consequat. Aliquam vulputate purus nibh, vel tincidunt sem aliquam vel.</a:t>
            </a:r>
            <a:endParaRPr/>
          </a:p>
        </p:txBody>
      </p:sp>
    </p:spTree>
    <p:extLst>
      <p:ext uri="{BB962C8B-B14F-4D97-AF65-F5344CB8AC3E}">
        <p14:creationId xmlns:p14="http://schemas.microsoft.com/office/powerpoint/2010/main" val="34558309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40"/>
        <p:cNvGrpSpPr/>
        <p:nvPr/>
      </p:nvGrpSpPr>
      <p:grpSpPr>
        <a:xfrm>
          <a:off x="0" y="0"/>
          <a:ext cx="0" cy="0"/>
          <a:chOff x="0" y="0"/>
          <a:chExt cx="0" cy="0"/>
        </a:xfrm>
      </p:grpSpPr>
      <p:sp>
        <p:nvSpPr>
          <p:cNvPr id="41" name="Google Shape;41;p10" descr="A black background with a black square&#10;&#10;Description automatically generated with medium confidence"/>
          <p:cNvSpPr/>
          <p:nvPr/>
        </p:nvSpPr>
        <p:spPr>
          <a:xfrm>
            <a:off x="0" y="0"/>
            <a:ext cx="12288434" cy="6912244"/>
          </a:xfrm>
          <a:prstGeom prst="rect">
            <a:avLst/>
          </a:prstGeom>
          <a:solidFill>
            <a:srgbClr val="FFFFFF"/>
          </a:solidFill>
          <a:ln>
            <a:noFill/>
          </a:ln>
        </p:spPr>
      </p:sp>
      <p:sp>
        <p:nvSpPr>
          <p:cNvPr id="42" name="Google Shape;42;p10"/>
          <p:cNvSpPr txBox="1"/>
          <p:nvPr/>
        </p:nvSpPr>
        <p:spPr>
          <a:xfrm>
            <a:off x="2112936" y="789978"/>
            <a:ext cx="5346915"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3200" b="1" i="0">
                <a:solidFill>
                  <a:srgbClr val="FF461E"/>
                </a:solidFill>
                <a:latin typeface="Merriweather"/>
                <a:ea typeface="Merriweather"/>
                <a:cs typeface="Merriweather"/>
                <a:sym typeface="Merriweather"/>
              </a:rPr>
              <a:t>HEADING IN ROONEY/ MERRIWEATHER -32pt</a:t>
            </a:r>
            <a:endParaRPr/>
          </a:p>
        </p:txBody>
      </p:sp>
      <p:sp>
        <p:nvSpPr>
          <p:cNvPr id="43" name="Google Shape;43;p10"/>
          <p:cNvSpPr txBox="1"/>
          <p:nvPr/>
        </p:nvSpPr>
        <p:spPr>
          <a:xfrm>
            <a:off x="2112936" y="1867196"/>
            <a:ext cx="53469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1600" b="0" i="0">
                <a:solidFill>
                  <a:srgbClr val="FF461E"/>
                </a:solidFill>
                <a:latin typeface="Manrope"/>
                <a:ea typeface="Manrope"/>
                <a:cs typeface="Manrope"/>
                <a:sym typeface="Manrope"/>
              </a:rPr>
              <a:t>Sub-heading can also be in title case – 16pt</a:t>
            </a:r>
            <a:endParaRPr/>
          </a:p>
        </p:txBody>
      </p:sp>
      <p:sp>
        <p:nvSpPr>
          <p:cNvPr id="44" name="Google Shape;44;p10"/>
          <p:cNvSpPr txBox="1"/>
          <p:nvPr/>
        </p:nvSpPr>
        <p:spPr>
          <a:xfrm>
            <a:off x="2089689" y="2580117"/>
            <a:ext cx="8139192"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ZA" sz="1200" b="0" i="0">
                <a:solidFill>
                  <a:srgbClr val="000000"/>
                </a:solidFill>
                <a:latin typeface="Manrope"/>
                <a:ea typeface="Manrope"/>
                <a:cs typeface="Manrope"/>
                <a:sym typeface="Manrope"/>
              </a:rPr>
              <a:t>Body Copy in Avenir/ Manrope – 12pt</a:t>
            </a:r>
            <a:endParaRPr/>
          </a:p>
          <a:p>
            <a:pPr marL="0" marR="0" lvl="0" indent="0" algn="just" rtl="0">
              <a:spcBef>
                <a:spcPts val="0"/>
              </a:spcBef>
              <a:spcAft>
                <a:spcPts val="0"/>
              </a:spcAft>
              <a:buNone/>
            </a:pPr>
            <a:r>
              <a:rPr lang="en-ZA" sz="1200" b="0" i="0">
                <a:solidFill>
                  <a:srgbClr val="000000"/>
                </a:solidFill>
                <a:latin typeface="Manrope"/>
                <a:ea typeface="Manrope"/>
                <a:cs typeface="Manrope"/>
                <a:sym typeface="Manrope"/>
              </a:rPr>
              <a:t>Lorem ipsum dolor sit amet, consectetur adipiscing elit. Nunc vehicula quam a erat dapibus pretium. Nulla eget elit sed velit viverra dictum vitae in nisi. Nam at tortor velit. Phasellus faucibus nisi orci, a blandit enim lacinia sit amet. Maecenas mollis suscipit orci quis ultrices. Cras venenatis, odio vel luctus porta, diam nisi dapibus velit, in posuere metus ex non turpis. Nulla sed vestibulum est, vitae consequat dui. Curabitur id efficitur magna. Curabitur auctor in arcu id volutpat. Nullam pellentesque ac elit a scelerisque. Sed ut purus quis augue egestas consectetur sed ut velit. Etiam eleifend lorem orci, in tincidunt ipsum lobortis in. Etiam massa nulla, pulvinar vel lorem a, interdum bibendum elit. Vivamus elementum ac neque et facilisis. Maecenas fringilla ex ac erat fringilla consequat. Aliquam vulputate purus nibh, vel tincidunt sem aliquam vel.</a:t>
            </a:r>
            <a:endParaRPr/>
          </a:p>
        </p:txBody>
      </p:sp>
    </p:spTree>
    <p:extLst>
      <p:ext uri="{BB962C8B-B14F-4D97-AF65-F5344CB8AC3E}">
        <p14:creationId xmlns:p14="http://schemas.microsoft.com/office/powerpoint/2010/main" val="706869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45"/>
        <p:cNvGrpSpPr/>
        <p:nvPr/>
      </p:nvGrpSpPr>
      <p:grpSpPr>
        <a:xfrm>
          <a:off x="0" y="0"/>
          <a:ext cx="0" cy="0"/>
          <a:chOff x="0" y="0"/>
          <a:chExt cx="0" cy="0"/>
        </a:xfrm>
      </p:grpSpPr>
      <p:sp>
        <p:nvSpPr>
          <p:cNvPr id="46" name="Google Shape;46;p11" descr="A black and pink background&#10;&#10;Description automatically generated"/>
          <p:cNvSpPr/>
          <p:nvPr/>
        </p:nvSpPr>
        <p:spPr>
          <a:xfrm>
            <a:off x="0" y="0"/>
            <a:ext cx="12192000" cy="6858000"/>
          </a:xfrm>
          <a:prstGeom prst="rect">
            <a:avLst/>
          </a:prstGeom>
          <a:solidFill>
            <a:srgbClr val="FFFFFF"/>
          </a:solidFill>
          <a:ln>
            <a:noFill/>
          </a:ln>
        </p:spPr>
      </p:sp>
      <p:sp>
        <p:nvSpPr>
          <p:cNvPr id="47" name="Google Shape;47;p11"/>
          <p:cNvSpPr txBox="1"/>
          <p:nvPr/>
        </p:nvSpPr>
        <p:spPr>
          <a:xfrm>
            <a:off x="656095" y="735734"/>
            <a:ext cx="5346915"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3200" b="1" i="0">
                <a:solidFill>
                  <a:srgbClr val="FF461E"/>
                </a:solidFill>
                <a:latin typeface="Merriweather"/>
                <a:ea typeface="Merriweather"/>
                <a:cs typeface="Merriweather"/>
                <a:sym typeface="Merriweather"/>
              </a:rPr>
              <a:t>HEADING IN ROONEY/ MERRIWEATHER -32pt</a:t>
            </a:r>
            <a:endParaRPr/>
          </a:p>
        </p:txBody>
      </p:sp>
      <p:sp>
        <p:nvSpPr>
          <p:cNvPr id="48" name="Google Shape;48;p11"/>
          <p:cNvSpPr txBox="1"/>
          <p:nvPr/>
        </p:nvSpPr>
        <p:spPr>
          <a:xfrm>
            <a:off x="656095" y="1812952"/>
            <a:ext cx="53469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1600" b="0" i="0">
                <a:solidFill>
                  <a:srgbClr val="FF461E"/>
                </a:solidFill>
                <a:latin typeface="Manrope"/>
                <a:ea typeface="Manrope"/>
                <a:cs typeface="Manrope"/>
                <a:sym typeface="Manrope"/>
              </a:rPr>
              <a:t>Sub-heading can also be in title case – 16pt</a:t>
            </a:r>
            <a:endParaRPr/>
          </a:p>
        </p:txBody>
      </p:sp>
      <p:sp>
        <p:nvSpPr>
          <p:cNvPr id="49" name="Google Shape;49;p11"/>
          <p:cNvSpPr txBox="1"/>
          <p:nvPr/>
        </p:nvSpPr>
        <p:spPr>
          <a:xfrm>
            <a:off x="632848" y="2525873"/>
            <a:ext cx="8139192"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ZA" sz="1200" b="0" i="0">
                <a:solidFill>
                  <a:srgbClr val="000000"/>
                </a:solidFill>
                <a:latin typeface="Manrope"/>
                <a:ea typeface="Manrope"/>
                <a:cs typeface="Manrope"/>
                <a:sym typeface="Manrope"/>
              </a:rPr>
              <a:t>Body Copy in Avenir/ Manrope – 12pt</a:t>
            </a:r>
            <a:endParaRPr/>
          </a:p>
          <a:p>
            <a:pPr marL="0" marR="0" lvl="0" indent="0" algn="just" rtl="0">
              <a:spcBef>
                <a:spcPts val="0"/>
              </a:spcBef>
              <a:spcAft>
                <a:spcPts val="0"/>
              </a:spcAft>
              <a:buNone/>
            </a:pPr>
            <a:r>
              <a:rPr lang="en-ZA" sz="1200" b="0" i="0">
                <a:solidFill>
                  <a:srgbClr val="000000"/>
                </a:solidFill>
                <a:latin typeface="Manrope"/>
                <a:ea typeface="Manrope"/>
                <a:cs typeface="Manrope"/>
                <a:sym typeface="Manrope"/>
              </a:rPr>
              <a:t>Lorem ipsum dolor sit amet, consectetur adipiscing elit. Nunc vehicula quam a erat dapibus pretium. Nulla eget elit sed velit viverra dictum vitae in nisi. Nam at tortor velit. Phasellus faucibus nisi orci, a blandit enim lacinia sit amet. Maecenas mollis suscipit orci quis ultrices. Cras venenatis, odio vel luctus porta, diam nisi dapibus velit, in posuere metus ex non turpis. Nulla sed vestibulum est, vitae consequat dui. Curabitur id efficitur magna. Curabitur auctor in arcu id volutpat. Nullam pellentesque ac elit a scelerisque. Sed ut purus quis augue egestas consectetur sed ut velit. Etiam eleifend lorem orci, in tincidunt ipsum lobortis in. Etiam massa nulla, pulvinar vel lorem a, interdum bibendum elit. Vivamus elementum ac neque et facilisis. Maecenas fringilla ex ac erat fringilla consequat. Aliquam vulputate purus nibh, vel tincidunt sem aliquam vel.</a:t>
            </a:r>
            <a:endParaRPr/>
          </a:p>
        </p:txBody>
      </p:sp>
    </p:spTree>
    <p:extLst>
      <p:ext uri="{BB962C8B-B14F-4D97-AF65-F5344CB8AC3E}">
        <p14:creationId xmlns:p14="http://schemas.microsoft.com/office/powerpoint/2010/main" val="17165568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50"/>
        <p:cNvGrpSpPr/>
        <p:nvPr/>
      </p:nvGrpSpPr>
      <p:grpSpPr>
        <a:xfrm>
          <a:off x="0" y="0"/>
          <a:ext cx="0" cy="0"/>
          <a:chOff x="0" y="0"/>
          <a:chExt cx="0" cy="0"/>
        </a:xfrm>
      </p:grpSpPr>
      <p:sp>
        <p:nvSpPr>
          <p:cNvPr id="51" name="Google Shape;51;p12" descr="A black and pink background&#10;&#10;Description automatically generated"/>
          <p:cNvSpPr/>
          <p:nvPr/>
        </p:nvSpPr>
        <p:spPr>
          <a:xfrm>
            <a:off x="0" y="0"/>
            <a:ext cx="12192000" cy="6858000"/>
          </a:xfrm>
          <a:prstGeom prst="rect">
            <a:avLst/>
          </a:prstGeom>
          <a:solidFill>
            <a:srgbClr val="FFFFFF"/>
          </a:solidFill>
          <a:ln>
            <a:noFill/>
          </a:ln>
        </p:spPr>
      </p:sp>
      <p:sp>
        <p:nvSpPr>
          <p:cNvPr id="52" name="Google Shape;52;p12"/>
          <p:cNvSpPr txBox="1"/>
          <p:nvPr/>
        </p:nvSpPr>
        <p:spPr>
          <a:xfrm>
            <a:off x="2112936" y="789978"/>
            <a:ext cx="5346915"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3200" b="1" i="0">
                <a:solidFill>
                  <a:srgbClr val="FF461E"/>
                </a:solidFill>
                <a:latin typeface="Merriweather"/>
                <a:ea typeface="Merriweather"/>
                <a:cs typeface="Merriweather"/>
                <a:sym typeface="Merriweather"/>
              </a:rPr>
              <a:t>HEADING IN ROONEY/ MERRIWEATHER -32pt</a:t>
            </a:r>
            <a:endParaRPr/>
          </a:p>
        </p:txBody>
      </p:sp>
      <p:sp>
        <p:nvSpPr>
          <p:cNvPr id="53" name="Google Shape;53;p12"/>
          <p:cNvSpPr txBox="1"/>
          <p:nvPr/>
        </p:nvSpPr>
        <p:spPr>
          <a:xfrm>
            <a:off x="2112936" y="1867196"/>
            <a:ext cx="53469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1600" b="0" i="0">
                <a:solidFill>
                  <a:srgbClr val="FF461E"/>
                </a:solidFill>
                <a:latin typeface="Manrope"/>
                <a:ea typeface="Manrope"/>
                <a:cs typeface="Manrope"/>
                <a:sym typeface="Manrope"/>
              </a:rPr>
              <a:t>Sub-heading can also be in title case – 16pt</a:t>
            </a:r>
            <a:endParaRPr/>
          </a:p>
        </p:txBody>
      </p:sp>
      <p:sp>
        <p:nvSpPr>
          <p:cNvPr id="54" name="Google Shape;54;p12"/>
          <p:cNvSpPr txBox="1"/>
          <p:nvPr/>
        </p:nvSpPr>
        <p:spPr>
          <a:xfrm>
            <a:off x="2089689" y="2580117"/>
            <a:ext cx="8139192"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ZA" sz="1200" b="0" i="0">
                <a:solidFill>
                  <a:srgbClr val="000000"/>
                </a:solidFill>
                <a:latin typeface="Manrope"/>
                <a:ea typeface="Manrope"/>
                <a:cs typeface="Manrope"/>
                <a:sym typeface="Manrope"/>
              </a:rPr>
              <a:t>Body Copy in Avenir/ Manrope – 12pt</a:t>
            </a:r>
            <a:endParaRPr/>
          </a:p>
          <a:p>
            <a:pPr marL="0" marR="0" lvl="0" indent="0" algn="just" rtl="0">
              <a:spcBef>
                <a:spcPts val="0"/>
              </a:spcBef>
              <a:spcAft>
                <a:spcPts val="0"/>
              </a:spcAft>
              <a:buNone/>
            </a:pPr>
            <a:r>
              <a:rPr lang="en-ZA" sz="1200" b="0" i="0">
                <a:solidFill>
                  <a:srgbClr val="000000"/>
                </a:solidFill>
                <a:latin typeface="Manrope"/>
                <a:ea typeface="Manrope"/>
                <a:cs typeface="Manrope"/>
                <a:sym typeface="Manrope"/>
              </a:rPr>
              <a:t>Lorem ipsum dolor sit amet, consectetur adipiscing elit. Nunc vehicula quam a erat dapibus pretium. Nulla eget elit sed velit viverra dictum vitae in nisi. Nam at tortor velit. Phasellus faucibus nisi orci, a blandit enim lacinia sit amet. Maecenas mollis suscipit orci quis ultrices. Cras venenatis, odio vel luctus porta, diam nisi dapibus velit, in posuere metus ex non turpis. Nulla sed vestibulum est, vitae consequat dui. Curabitur id efficitur magna. Curabitur auctor in arcu id volutpat. Nullam pellentesque ac elit a scelerisque. Sed ut purus quis augue egestas consectetur sed ut velit. Etiam eleifend lorem orci, in tincidunt ipsum lobortis in. Etiam massa nulla, pulvinar vel lorem a, interdum bibendum elit. Vivamus elementum ac neque et facilisis. Maecenas fringilla ex ac erat fringilla consequat. Aliquam vulputate purus nibh, vel tincidunt sem aliquam vel.</a:t>
            </a:r>
            <a:endParaRPr/>
          </a:p>
        </p:txBody>
      </p:sp>
    </p:spTree>
    <p:extLst>
      <p:ext uri="{BB962C8B-B14F-4D97-AF65-F5344CB8AC3E}">
        <p14:creationId xmlns:p14="http://schemas.microsoft.com/office/powerpoint/2010/main" val="22281036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5"/>
        <p:cNvGrpSpPr/>
        <p:nvPr/>
      </p:nvGrpSpPr>
      <p:grpSpPr>
        <a:xfrm>
          <a:off x="0" y="0"/>
          <a:ext cx="0" cy="0"/>
          <a:chOff x="0" y="0"/>
          <a:chExt cx="0" cy="0"/>
        </a:xfrm>
      </p:grpSpPr>
      <p:sp>
        <p:nvSpPr>
          <p:cNvPr id="56" name="Google Shape;56;p13" descr="A blue square with white spots&#10;&#10;Description automatically generated with medium confidence"/>
          <p:cNvSpPr/>
          <p:nvPr/>
        </p:nvSpPr>
        <p:spPr>
          <a:xfrm>
            <a:off x="0" y="0"/>
            <a:ext cx="12192000" cy="6858000"/>
          </a:xfrm>
          <a:prstGeom prst="rect">
            <a:avLst/>
          </a:prstGeom>
          <a:solidFill>
            <a:srgbClr val="FFFFFF"/>
          </a:solidFill>
          <a:ln>
            <a:noFill/>
          </a:ln>
        </p:spPr>
      </p:sp>
      <p:sp>
        <p:nvSpPr>
          <p:cNvPr id="57" name="Google Shape;57;p13"/>
          <p:cNvSpPr txBox="1"/>
          <p:nvPr/>
        </p:nvSpPr>
        <p:spPr>
          <a:xfrm>
            <a:off x="2112936" y="789978"/>
            <a:ext cx="5346915"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3200" b="1" i="0">
                <a:solidFill>
                  <a:schemeClr val="dk1"/>
                </a:solidFill>
                <a:latin typeface="Merriweather"/>
                <a:ea typeface="Merriweather"/>
                <a:cs typeface="Merriweather"/>
                <a:sym typeface="Merriweather"/>
              </a:rPr>
              <a:t>HEADING IN ROONEY/ MERRIWEATHER -32pt</a:t>
            </a:r>
            <a:endParaRPr/>
          </a:p>
        </p:txBody>
      </p:sp>
      <p:sp>
        <p:nvSpPr>
          <p:cNvPr id="58" name="Google Shape;58;p13"/>
          <p:cNvSpPr txBox="1"/>
          <p:nvPr/>
        </p:nvSpPr>
        <p:spPr>
          <a:xfrm>
            <a:off x="2112936" y="1867196"/>
            <a:ext cx="53469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1600" b="0" i="0">
                <a:solidFill>
                  <a:schemeClr val="dk1"/>
                </a:solidFill>
                <a:latin typeface="Manrope"/>
                <a:ea typeface="Manrope"/>
                <a:cs typeface="Manrope"/>
                <a:sym typeface="Manrope"/>
              </a:rPr>
              <a:t>Sub-heading can also be in title case – 16pt</a:t>
            </a:r>
            <a:endParaRPr/>
          </a:p>
        </p:txBody>
      </p:sp>
      <p:sp>
        <p:nvSpPr>
          <p:cNvPr id="59" name="Google Shape;59;p13"/>
          <p:cNvSpPr txBox="1"/>
          <p:nvPr/>
        </p:nvSpPr>
        <p:spPr>
          <a:xfrm>
            <a:off x="2089689" y="2580117"/>
            <a:ext cx="8139192"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ZA" sz="1200" b="0" i="0">
                <a:solidFill>
                  <a:srgbClr val="000000"/>
                </a:solidFill>
                <a:latin typeface="Manrope"/>
                <a:ea typeface="Manrope"/>
                <a:cs typeface="Manrope"/>
                <a:sym typeface="Manrope"/>
              </a:rPr>
              <a:t>Body Copy in Avenir/ Manrope – 12pt</a:t>
            </a:r>
            <a:endParaRPr/>
          </a:p>
          <a:p>
            <a:pPr marL="0" marR="0" lvl="0" indent="0" algn="just" rtl="0">
              <a:spcBef>
                <a:spcPts val="0"/>
              </a:spcBef>
              <a:spcAft>
                <a:spcPts val="0"/>
              </a:spcAft>
              <a:buNone/>
            </a:pPr>
            <a:r>
              <a:rPr lang="en-ZA" sz="1200" b="0" i="0">
                <a:solidFill>
                  <a:srgbClr val="000000"/>
                </a:solidFill>
                <a:latin typeface="Manrope"/>
                <a:ea typeface="Manrope"/>
                <a:cs typeface="Manrope"/>
                <a:sym typeface="Manrope"/>
              </a:rPr>
              <a:t>Lorem ipsum dolor sit amet, consectetur adipiscing elit. Nunc vehicula quam a erat dapibus pretium. Nulla eget elit sed velit viverra dictum vitae in nisi. Nam at tortor velit. Phasellus faucibus nisi orci, a blandit enim lacinia sit amet. Maecenas mollis suscipit orci quis ultrices. Cras venenatis, odio vel luctus porta, diam nisi dapibus velit, in posuere metus ex non turpis. Nulla sed vestibulum est, vitae consequat dui. Curabitur id efficitur magna. Curabitur auctor in arcu id volutpat. Nullam pellentesque ac elit a scelerisque. Sed ut purus quis augue egestas consectetur sed ut velit. Etiam eleifend lorem orci, in tincidunt ipsum lobortis in. Etiam massa nulla, pulvinar vel lorem a, interdum bibendum elit. Vivamus elementum ac neque et facilisis. Maecenas fringilla ex ac erat fringilla consequat. Aliquam vulputate purus nibh, vel tincidunt sem aliquam vel.</a:t>
            </a:r>
            <a:endParaRPr/>
          </a:p>
        </p:txBody>
      </p:sp>
    </p:spTree>
    <p:extLst>
      <p:ext uri="{BB962C8B-B14F-4D97-AF65-F5344CB8AC3E}">
        <p14:creationId xmlns:p14="http://schemas.microsoft.com/office/powerpoint/2010/main" val="2463896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0"/>
        <p:cNvGrpSpPr/>
        <p:nvPr/>
      </p:nvGrpSpPr>
      <p:grpSpPr>
        <a:xfrm>
          <a:off x="0" y="0"/>
          <a:ext cx="0" cy="0"/>
          <a:chOff x="0" y="0"/>
          <a:chExt cx="0" cy="0"/>
        </a:xfrm>
      </p:grpSpPr>
      <p:sp>
        <p:nvSpPr>
          <p:cNvPr id="61" name="Google Shape;61;p14" descr="A pink square with a white border&#10;&#10;Description automatically generated with medium confidence"/>
          <p:cNvSpPr/>
          <p:nvPr/>
        </p:nvSpPr>
        <p:spPr>
          <a:xfrm>
            <a:off x="0" y="0"/>
            <a:ext cx="12192000" cy="6858000"/>
          </a:xfrm>
          <a:prstGeom prst="rect">
            <a:avLst/>
          </a:prstGeom>
          <a:solidFill>
            <a:srgbClr val="FFFFFF"/>
          </a:solidFill>
          <a:ln>
            <a:noFill/>
          </a:ln>
        </p:spPr>
      </p:sp>
      <p:sp>
        <p:nvSpPr>
          <p:cNvPr id="62" name="Google Shape;62;p14"/>
          <p:cNvSpPr txBox="1"/>
          <p:nvPr/>
        </p:nvSpPr>
        <p:spPr>
          <a:xfrm>
            <a:off x="2112936" y="789978"/>
            <a:ext cx="5346915"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3200" b="1" i="0">
                <a:solidFill>
                  <a:schemeClr val="lt1"/>
                </a:solidFill>
                <a:latin typeface="Merriweather"/>
                <a:ea typeface="Merriweather"/>
                <a:cs typeface="Merriweather"/>
                <a:sym typeface="Merriweather"/>
              </a:rPr>
              <a:t>HEADING IN ROONEY/ MERRIWEATHER -32pt</a:t>
            </a:r>
            <a:endParaRPr/>
          </a:p>
        </p:txBody>
      </p:sp>
      <p:sp>
        <p:nvSpPr>
          <p:cNvPr id="63" name="Google Shape;63;p14"/>
          <p:cNvSpPr txBox="1"/>
          <p:nvPr/>
        </p:nvSpPr>
        <p:spPr>
          <a:xfrm>
            <a:off x="2112936" y="1867196"/>
            <a:ext cx="53469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1600" b="0" i="0">
                <a:solidFill>
                  <a:schemeClr val="lt1"/>
                </a:solidFill>
                <a:latin typeface="Manrope"/>
                <a:ea typeface="Manrope"/>
                <a:cs typeface="Manrope"/>
                <a:sym typeface="Manrope"/>
              </a:rPr>
              <a:t>Sub-heading can also be in title case – 16pt</a:t>
            </a:r>
            <a:endParaRPr/>
          </a:p>
        </p:txBody>
      </p:sp>
      <p:sp>
        <p:nvSpPr>
          <p:cNvPr id="64" name="Google Shape;64;p14"/>
          <p:cNvSpPr txBox="1"/>
          <p:nvPr/>
        </p:nvSpPr>
        <p:spPr>
          <a:xfrm>
            <a:off x="2089689" y="2580117"/>
            <a:ext cx="8139192"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ZA" sz="1200" b="0" i="0">
                <a:solidFill>
                  <a:schemeClr val="lt1"/>
                </a:solidFill>
                <a:latin typeface="Manrope"/>
                <a:ea typeface="Manrope"/>
                <a:cs typeface="Manrope"/>
                <a:sym typeface="Manrope"/>
              </a:rPr>
              <a:t>Body Copy in Avenir/ Manrope – 12pt</a:t>
            </a:r>
            <a:endParaRPr/>
          </a:p>
          <a:p>
            <a:pPr marL="0" marR="0" lvl="0" indent="0" algn="just" rtl="0">
              <a:spcBef>
                <a:spcPts val="0"/>
              </a:spcBef>
              <a:spcAft>
                <a:spcPts val="0"/>
              </a:spcAft>
              <a:buNone/>
            </a:pPr>
            <a:r>
              <a:rPr lang="en-ZA" sz="1200" b="0" i="0">
                <a:solidFill>
                  <a:schemeClr val="lt1"/>
                </a:solidFill>
                <a:latin typeface="Manrope"/>
                <a:ea typeface="Manrope"/>
                <a:cs typeface="Manrope"/>
                <a:sym typeface="Manrope"/>
              </a:rPr>
              <a:t>Lorem ipsum dolor sit amet, consectetur adipiscing elit. Nunc vehicula quam a erat dapibus pretium. Nulla eget elit sed velit viverra dictum vitae in nisi. Nam at tortor velit. Phasellus faucibus nisi orci, a blandit enim lacinia sit amet. Maecenas mollis suscipit orci quis ultrices. Cras venenatis, odio vel luctus porta, diam nisi dapibus velit, in posuere metus ex non turpis. Nulla sed vestibulum est, vitae consequat dui. Curabitur id efficitur magna. Curabitur auctor in arcu id volutpat. Nullam pellentesque ac elit a scelerisque. Sed ut purus quis augue egestas consectetur sed ut velit. Etiam eleifend lorem orci, in tincidunt ipsum lobortis in. Etiam massa nulla, pulvinar vel lorem a, interdum bibendum elit. Vivamus elementum ac neque et facilisis. Maecenas fringilla ex ac erat fringilla consequat. Aliquam vulputate purus nibh, vel tincidunt sem aliquam vel.</a:t>
            </a:r>
            <a:endParaRPr/>
          </a:p>
        </p:txBody>
      </p:sp>
    </p:spTree>
    <p:extLst>
      <p:ext uri="{BB962C8B-B14F-4D97-AF65-F5344CB8AC3E}">
        <p14:creationId xmlns:p14="http://schemas.microsoft.com/office/powerpoint/2010/main" val="8587841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ZA"/>
              <a:t>‹#›</a:t>
            </a:fld>
            <a:endParaRPr/>
          </a:p>
        </p:txBody>
      </p:sp>
    </p:spTree>
    <p:extLst>
      <p:ext uri="{BB962C8B-B14F-4D97-AF65-F5344CB8AC3E}">
        <p14:creationId xmlns:p14="http://schemas.microsoft.com/office/powerpoint/2010/main" val="3981790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5"/>
        <p:cNvGrpSpPr/>
        <p:nvPr/>
      </p:nvGrpSpPr>
      <p:grpSpPr>
        <a:xfrm>
          <a:off x="0" y="0"/>
          <a:ext cx="0" cy="0"/>
          <a:chOff x="0" y="0"/>
          <a:chExt cx="0" cy="0"/>
        </a:xfrm>
      </p:grpSpPr>
      <p:sp>
        <p:nvSpPr>
          <p:cNvPr id="36" name="Google Shape;36;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8" name="Google Shape;3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9" name="Google Shape;3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40" name="Google Shape;4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1"/>
        <p:cNvGrpSpPr/>
        <p:nvPr/>
      </p:nvGrpSpPr>
      <p:grpSpPr>
        <a:xfrm>
          <a:off x="0" y="0"/>
          <a:ext cx="0" cy="0"/>
          <a:chOff x="0" y="0"/>
          <a:chExt cx="0" cy="0"/>
        </a:xfrm>
      </p:grpSpPr>
      <p:sp>
        <p:nvSpPr>
          <p:cNvPr id="42" name="Google Shape;42;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4" name="Google Shape;4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None/>
              <a:defRPr/>
            </a:lvl1pPr>
            <a:lvl2pPr lvl="1" algn="l">
              <a:lnSpc>
                <a:spcPct val="100000"/>
              </a:lnSpc>
              <a:spcBef>
                <a:spcPts val="0"/>
              </a:spcBef>
              <a:spcAft>
                <a:spcPts val="0"/>
              </a:spcAft>
              <a:buClr>
                <a:schemeClr val="dk1"/>
              </a:buClr>
              <a:buSzPts val="1400"/>
              <a:buNone/>
              <a:defRPr/>
            </a:lvl2pPr>
            <a:lvl3pPr lvl="2" algn="l">
              <a:lnSpc>
                <a:spcPct val="100000"/>
              </a:lnSpc>
              <a:spcBef>
                <a:spcPts val="0"/>
              </a:spcBef>
              <a:spcAft>
                <a:spcPts val="0"/>
              </a:spcAft>
              <a:buClr>
                <a:schemeClr val="dk1"/>
              </a:buClr>
              <a:buSzPts val="1400"/>
              <a:buNone/>
              <a:defRPr/>
            </a:lvl3pPr>
            <a:lvl4pPr lvl="3" algn="l">
              <a:lnSpc>
                <a:spcPct val="100000"/>
              </a:lnSpc>
              <a:spcBef>
                <a:spcPts val="0"/>
              </a:spcBef>
              <a:spcAft>
                <a:spcPts val="0"/>
              </a:spcAft>
              <a:buClr>
                <a:schemeClr val="dk1"/>
              </a:buClr>
              <a:buSzPts val="1400"/>
              <a:buNone/>
              <a:defRPr/>
            </a:lvl4pPr>
            <a:lvl5pPr lvl="4" algn="l">
              <a:lnSpc>
                <a:spcPct val="100000"/>
              </a:lnSpc>
              <a:spcBef>
                <a:spcPts val="0"/>
              </a:spcBef>
              <a:spcAft>
                <a:spcPts val="0"/>
              </a:spcAft>
              <a:buClr>
                <a:schemeClr val="dk1"/>
              </a:buClr>
              <a:buSzPts val="1400"/>
              <a:buNone/>
              <a:defRPr/>
            </a:lvl5pPr>
            <a:lvl6pPr lvl="5" algn="l">
              <a:lnSpc>
                <a:spcPct val="100000"/>
              </a:lnSpc>
              <a:spcBef>
                <a:spcPts val="0"/>
              </a:spcBef>
              <a:spcAft>
                <a:spcPts val="0"/>
              </a:spcAft>
              <a:buClr>
                <a:schemeClr val="dk1"/>
              </a:buClr>
              <a:buSzPts val="1400"/>
              <a:buNone/>
              <a:defRPr/>
            </a:lvl6pPr>
            <a:lvl7pPr lvl="6" algn="l">
              <a:lnSpc>
                <a:spcPct val="100000"/>
              </a:lnSpc>
              <a:spcBef>
                <a:spcPts val="0"/>
              </a:spcBef>
              <a:spcAft>
                <a:spcPts val="0"/>
              </a:spcAft>
              <a:buClr>
                <a:schemeClr val="dk1"/>
              </a:buClr>
              <a:buSzPts val="1400"/>
              <a:buNone/>
              <a:defRPr/>
            </a:lvl7pPr>
            <a:lvl8pPr lvl="7" algn="l">
              <a:lnSpc>
                <a:spcPct val="100000"/>
              </a:lnSpc>
              <a:spcBef>
                <a:spcPts val="0"/>
              </a:spcBef>
              <a:spcAft>
                <a:spcPts val="0"/>
              </a:spcAft>
              <a:buClr>
                <a:schemeClr val="dk1"/>
              </a:buClr>
              <a:buSzPts val="1400"/>
              <a:buNone/>
              <a:defRPr/>
            </a:lvl8pPr>
            <a:lvl9pPr lvl="8" algn="l">
              <a:lnSpc>
                <a:spcPct val="100000"/>
              </a:lnSpc>
              <a:spcBef>
                <a:spcPts val="0"/>
              </a:spcBef>
              <a:spcAft>
                <a:spcPts val="0"/>
              </a:spcAft>
              <a:buClr>
                <a:schemeClr val="dk1"/>
              </a:buClr>
              <a:buSzPts val="1400"/>
              <a:buNone/>
              <a:defRPr/>
            </a:lvl9pPr>
          </a:lstStyle>
          <a:p>
            <a:endParaRPr/>
          </a:p>
        </p:txBody>
      </p:sp>
      <p:sp>
        <p:nvSpPr>
          <p:cNvPr id="45" name="Google Shape;4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None/>
              <a:defRPr/>
            </a:lvl1pPr>
            <a:lvl2pPr lvl="1" algn="l">
              <a:lnSpc>
                <a:spcPct val="100000"/>
              </a:lnSpc>
              <a:spcBef>
                <a:spcPts val="0"/>
              </a:spcBef>
              <a:spcAft>
                <a:spcPts val="0"/>
              </a:spcAft>
              <a:buClr>
                <a:schemeClr val="dk1"/>
              </a:buClr>
              <a:buSzPts val="1400"/>
              <a:buNone/>
              <a:defRPr/>
            </a:lvl2pPr>
            <a:lvl3pPr lvl="2" algn="l">
              <a:lnSpc>
                <a:spcPct val="100000"/>
              </a:lnSpc>
              <a:spcBef>
                <a:spcPts val="0"/>
              </a:spcBef>
              <a:spcAft>
                <a:spcPts val="0"/>
              </a:spcAft>
              <a:buClr>
                <a:schemeClr val="dk1"/>
              </a:buClr>
              <a:buSzPts val="1400"/>
              <a:buNone/>
              <a:defRPr/>
            </a:lvl3pPr>
            <a:lvl4pPr lvl="3" algn="l">
              <a:lnSpc>
                <a:spcPct val="100000"/>
              </a:lnSpc>
              <a:spcBef>
                <a:spcPts val="0"/>
              </a:spcBef>
              <a:spcAft>
                <a:spcPts val="0"/>
              </a:spcAft>
              <a:buClr>
                <a:schemeClr val="dk1"/>
              </a:buClr>
              <a:buSzPts val="1400"/>
              <a:buNone/>
              <a:defRPr/>
            </a:lvl4pPr>
            <a:lvl5pPr lvl="4" algn="l">
              <a:lnSpc>
                <a:spcPct val="100000"/>
              </a:lnSpc>
              <a:spcBef>
                <a:spcPts val="0"/>
              </a:spcBef>
              <a:spcAft>
                <a:spcPts val="0"/>
              </a:spcAft>
              <a:buClr>
                <a:schemeClr val="dk1"/>
              </a:buClr>
              <a:buSzPts val="1400"/>
              <a:buNone/>
              <a:defRPr/>
            </a:lvl5pPr>
            <a:lvl6pPr lvl="5" algn="l">
              <a:lnSpc>
                <a:spcPct val="100000"/>
              </a:lnSpc>
              <a:spcBef>
                <a:spcPts val="0"/>
              </a:spcBef>
              <a:spcAft>
                <a:spcPts val="0"/>
              </a:spcAft>
              <a:buClr>
                <a:schemeClr val="dk1"/>
              </a:buClr>
              <a:buSzPts val="1400"/>
              <a:buNone/>
              <a:defRPr/>
            </a:lvl6pPr>
            <a:lvl7pPr lvl="6" algn="l">
              <a:lnSpc>
                <a:spcPct val="100000"/>
              </a:lnSpc>
              <a:spcBef>
                <a:spcPts val="0"/>
              </a:spcBef>
              <a:spcAft>
                <a:spcPts val="0"/>
              </a:spcAft>
              <a:buClr>
                <a:schemeClr val="dk1"/>
              </a:buClr>
              <a:buSzPts val="1400"/>
              <a:buNone/>
              <a:defRPr/>
            </a:lvl7pPr>
            <a:lvl8pPr lvl="7" algn="l">
              <a:lnSpc>
                <a:spcPct val="100000"/>
              </a:lnSpc>
              <a:spcBef>
                <a:spcPts val="0"/>
              </a:spcBef>
              <a:spcAft>
                <a:spcPts val="0"/>
              </a:spcAft>
              <a:buClr>
                <a:schemeClr val="dk1"/>
              </a:buClr>
              <a:buSzPts val="1400"/>
              <a:buNone/>
              <a:defRPr/>
            </a:lvl8pPr>
            <a:lvl9pPr lvl="8" algn="l">
              <a:lnSpc>
                <a:spcPct val="100000"/>
              </a:lnSpc>
              <a:spcBef>
                <a:spcPts val="0"/>
              </a:spcBef>
              <a:spcAft>
                <a:spcPts val="0"/>
              </a:spcAft>
              <a:buClr>
                <a:schemeClr val="dk1"/>
              </a:buClr>
              <a:buSzPts val="1400"/>
              <a:buNone/>
              <a:defRPr/>
            </a:lvl9pPr>
          </a:lstStyle>
          <a:p>
            <a:endParaRPr/>
          </a:p>
        </p:txBody>
      </p:sp>
      <p:sp>
        <p:nvSpPr>
          <p:cNvPr id="46" name="Google Shape;4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7"/>
        <p:cNvGrpSpPr/>
        <p:nvPr/>
      </p:nvGrpSpPr>
      <p:grpSpPr>
        <a:xfrm>
          <a:off x="0" y="0"/>
          <a:ext cx="0" cy="0"/>
          <a:chOff x="0" y="0"/>
          <a:chExt cx="0" cy="0"/>
        </a:xfrm>
      </p:grpSpPr>
      <p:sp>
        <p:nvSpPr>
          <p:cNvPr id="48" name="Google Shape;48;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0" name="Google Shape;50;p1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1" name="Google Shape;5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2" name="Google Shape;5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3" name="Google Shape;5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8" name="Google Shape;58;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9" name="Google Shape;5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0"/>
        <p:cNvGrpSpPr/>
        <p:nvPr/>
      </p:nvGrpSpPr>
      <p:grpSpPr>
        <a:xfrm>
          <a:off x="0" y="0"/>
          <a:ext cx="0" cy="0"/>
          <a:chOff x="0" y="0"/>
          <a:chExt cx="0" cy="0"/>
        </a:xfrm>
      </p:grpSpPr>
      <p:sp>
        <p:nvSpPr>
          <p:cNvPr id="61" name="Google Shape;61;p2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4" name="Google Shape;6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5" name="Google Shape;65;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pic>
        <p:nvPicPr>
          <p:cNvPr id="16" name="Google Shape;16;p57" descr="A red and blue background&#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843463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17"/>
        <p:cNvGrpSpPr/>
        <p:nvPr/>
      </p:nvGrpSpPr>
      <p:grpSpPr>
        <a:xfrm>
          <a:off x="0" y="0"/>
          <a:ext cx="0" cy="0"/>
          <a:chOff x="0" y="0"/>
          <a:chExt cx="0" cy="0"/>
        </a:xfrm>
      </p:grpSpPr>
      <p:sp>
        <p:nvSpPr>
          <p:cNvPr id="18" name="Google Shape;18;p1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1" name="Google Shape;21;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2" name="Google Shape;2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515131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4.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
        <p:cNvGrpSpPr/>
        <p:nvPr/>
      </p:nvGrpSpPr>
      <p:grpSpPr>
        <a:xfrm>
          <a:off x="0" y="0"/>
          <a:ext cx="0" cy="0"/>
          <a:chOff x="0" y="0"/>
          <a:chExt cx="0" cy="0"/>
        </a:xfrm>
      </p:grpSpPr>
      <p:sp>
        <p:nvSpPr>
          <p:cNvPr id="30" name="Google Shape;3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1" name="Google Shape;3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41688760"/>
      </p:ext>
    </p:extLst>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ZA"/>
              <a:t>‹#›</a:t>
            </a:fld>
            <a:endParaRPr/>
          </a:p>
        </p:txBody>
      </p:sp>
    </p:spTree>
    <p:extLst>
      <p:ext uri="{BB962C8B-B14F-4D97-AF65-F5344CB8AC3E}">
        <p14:creationId xmlns:p14="http://schemas.microsoft.com/office/powerpoint/2010/main" val="3157035713"/>
      </p:ext>
    </p:extLst>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mailto:irenekibengo@gmail.com" TargetMode="External"/><Relationship Id="rId2" Type="http://schemas.openxmlformats.org/officeDocument/2006/relationships/hyperlink" Target="mailto:lucianandanu9@gmail.com" TargetMode="External"/><Relationship Id="rId1" Type="http://schemas.openxmlformats.org/officeDocument/2006/relationships/slideLayout" Target="../slideLayouts/slideLayout17.xml"/><Relationship Id="rId5" Type="http://schemas.openxmlformats.org/officeDocument/2006/relationships/hyperlink" Target="mailto:sydneywere563@gmail.com" TargetMode="External"/><Relationship Id="rId4" Type="http://schemas.openxmlformats.org/officeDocument/2006/relationships/hyperlink" Target="mailto:danakwabi@gmail.co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parliament.go.ke/sites/default/files/2024-10/BUDGET%20WATCH%20FOR%202024-25.pdf?utm_source=chatgpt.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citizen.digital/news/explainer-how-govt-plans-to-spend-ksh39-trillion-in-20242025-budget-n343946?utm_source=chatgpt.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parliament.go.ke/sites/default/files/2024-10/BUDGET%20WATCH%20FOR%202024-25.pdf?utm_source=chatgpt.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citizen.digital/news/explainer-how-govt-plans-to-spend-ksh39-trillion-in-20242025-budget-n343946?utm_source=chatgpt.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a:extLst>
            <a:ext uri="{FF2B5EF4-FFF2-40B4-BE49-F238E27FC236}">
              <a16:creationId xmlns:a16="http://schemas.microsoft.com/office/drawing/2014/main" id="{65BA467C-AD6F-568A-4094-062ED783567E}"/>
            </a:ext>
          </a:extLst>
        </p:cNvPr>
        <p:cNvGrpSpPr/>
        <p:nvPr/>
      </p:nvGrpSpPr>
      <p:grpSpPr>
        <a:xfrm>
          <a:off x="0" y="0"/>
          <a:ext cx="0" cy="0"/>
          <a:chOff x="0" y="0"/>
          <a:chExt cx="0" cy="0"/>
        </a:xfrm>
      </p:grpSpPr>
      <p:sp>
        <p:nvSpPr>
          <p:cNvPr id="74" name="Google Shape;74;p1">
            <a:extLst>
              <a:ext uri="{FF2B5EF4-FFF2-40B4-BE49-F238E27FC236}">
                <a16:creationId xmlns:a16="http://schemas.microsoft.com/office/drawing/2014/main" id="{A460D6D1-41B7-ECE1-03C9-9AD02CA219D0}"/>
              </a:ext>
            </a:extLst>
          </p:cNvPr>
          <p:cNvSpPr txBox="1"/>
          <p:nvPr/>
        </p:nvSpPr>
        <p:spPr>
          <a:xfrm>
            <a:off x="2404834" y="2114182"/>
            <a:ext cx="514125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chemeClr val="lt1"/>
                </a:solidFill>
                <a:latin typeface="Arial"/>
                <a:ea typeface="Arial"/>
                <a:cs typeface="Arial"/>
                <a:sym typeface="Arial"/>
              </a:rPr>
              <a:t>Growing</a:t>
            </a:r>
            <a:r>
              <a:rPr lang="en-US" sz="1600" b="0" i="0" u="none" strike="noStrike" cap="none">
                <a:solidFill>
                  <a:schemeClr val="lt1"/>
                </a:solidFill>
                <a:latin typeface="Arial"/>
                <a:ea typeface="Arial"/>
                <a:cs typeface="Arial"/>
                <a:sym typeface="Arial"/>
              </a:rPr>
              <a:t> Together.</a:t>
            </a:r>
            <a:endParaRPr/>
          </a:p>
        </p:txBody>
      </p:sp>
      <p:sp>
        <p:nvSpPr>
          <p:cNvPr id="75" name="Google Shape;75;p1">
            <a:extLst>
              <a:ext uri="{FF2B5EF4-FFF2-40B4-BE49-F238E27FC236}">
                <a16:creationId xmlns:a16="http://schemas.microsoft.com/office/drawing/2014/main" id="{98D3ACE5-ED4C-9568-EFF3-521F6FF80DD9}"/>
              </a:ext>
            </a:extLst>
          </p:cNvPr>
          <p:cNvSpPr txBox="1"/>
          <p:nvPr/>
        </p:nvSpPr>
        <p:spPr>
          <a:xfrm>
            <a:off x="5173884" y="6100278"/>
            <a:ext cx="6593428"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lt1"/>
              </a:buClr>
              <a:buSzPts val="4400"/>
              <a:buFont typeface="Avenir"/>
              <a:buNone/>
            </a:pPr>
            <a:r>
              <a:rPr lang="en-US" sz="1800" b="0" i="0" u="none" strike="noStrike" cap="none">
                <a:solidFill>
                  <a:schemeClr val="lt1"/>
                </a:solidFill>
                <a:latin typeface="Avenir"/>
                <a:ea typeface="Avenir"/>
                <a:cs typeface="Avenir"/>
                <a:sym typeface="Avenir"/>
              </a:rPr>
              <a:t>PRE-SEED INVESTOR DECK</a:t>
            </a:r>
            <a:endParaRPr sz="900" b="0" i="0" u="none" strike="noStrike" cap="none">
              <a:solidFill>
                <a:schemeClr val="dk1"/>
              </a:solidFill>
              <a:latin typeface="Avenir"/>
              <a:ea typeface="Avenir"/>
              <a:cs typeface="Avenir"/>
              <a:sym typeface="Avenir"/>
            </a:endParaRPr>
          </a:p>
        </p:txBody>
      </p:sp>
      <p:sp>
        <p:nvSpPr>
          <p:cNvPr id="3" name="Google Shape;74;p1">
            <a:extLst>
              <a:ext uri="{FF2B5EF4-FFF2-40B4-BE49-F238E27FC236}">
                <a16:creationId xmlns:a16="http://schemas.microsoft.com/office/drawing/2014/main" id="{0903A314-E1B9-1493-4CF8-72BD5AB6B281}"/>
              </a:ext>
            </a:extLst>
          </p:cNvPr>
          <p:cNvSpPr txBox="1"/>
          <p:nvPr/>
        </p:nvSpPr>
        <p:spPr>
          <a:xfrm>
            <a:off x="504875" y="3105855"/>
            <a:ext cx="5303741"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chemeClr val="lt1"/>
                </a:solidFill>
                <a:latin typeface="Arial"/>
                <a:ea typeface="Arial"/>
                <a:cs typeface="Arial"/>
                <a:sym typeface="Arial"/>
              </a:rPr>
              <a:t>Unpacking Kenya’s National Budget</a:t>
            </a:r>
            <a:r>
              <a:rPr lang="en-US" sz="2000" b="0" i="0" u="none" strike="noStrike" cap="none" dirty="0">
                <a:solidFill>
                  <a:schemeClr val="lt1"/>
                </a:solidFill>
                <a:latin typeface="Arial"/>
                <a:ea typeface="Arial"/>
                <a:cs typeface="Arial"/>
                <a:sym typeface="Arial"/>
              </a:rPr>
              <a:t>.</a:t>
            </a:r>
          </a:p>
          <a:p>
            <a:pPr marL="0" marR="0" lvl="0" indent="0" algn="l" rtl="0">
              <a:lnSpc>
                <a:spcPct val="100000"/>
              </a:lnSpc>
              <a:spcBef>
                <a:spcPts val="0"/>
              </a:spcBef>
              <a:spcAft>
                <a:spcPts val="0"/>
              </a:spcAft>
              <a:buNone/>
            </a:pPr>
            <a:r>
              <a:rPr lang="en-US" sz="1600" dirty="0">
                <a:solidFill>
                  <a:schemeClr val="bg1"/>
                </a:solidFill>
              </a:rPr>
              <a:t>Analysis of MDAs – Ministries, Departments &amp; Agencies</a:t>
            </a:r>
            <a:endParaRPr sz="1600" dirty="0">
              <a:solidFill>
                <a:schemeClr val="bg1"/>
              </a:solidFill>
            </a:endParaRPr>
          </a:p>
        </p:txBody>
      </p:sp>
      <p:pic>
        <p:nvPicPr>
          <p:cNvPr id="3078" name="Picture 6">
            <a:extLst>
              <a:ext uri="{FF2B5EF4-FFF2-40B4-BE49-F238E27FC236}">
                <a16:creationId xmlns:a16="http://schemas.microsoft.com/office/drawing/2014/main" id="{3C97CBD0-7533-0613-925D-4D45CAF643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4834" y="113211"/>
            <a:ext cx="9637122" cy="6505290"/>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73;p1">
            <a:extLst>
              <a:ext uri="{FF2B5EF4-FFF2-40B4-BE49-F238E27FC236}">
                <a16:creationId xmlns:a16="http://schemas.microsoft.com/office/drawing/2014/main" id="{E0D3F19F-4329-BBE6-A910-BFE90319056E}"/>
              </a:ext>
            </a:extLst>
          </p:cNvPr>
          <p:cNvSpPr/>
          <p:nvPr/>
        </p:nvSpPr>
        <p:spPr>
          <a:xfrm>
            <a:off x="237130" y="239499"/>
            <a:ext cx="11867784" cy="6379002"/>
          </a:xfrm>
          <a:prstGeom prst="rect">
            <a:avLst/>
          </a:prstGeom>
          <a:gradFill>
            <a:gsLst>
              <a:gs pos="0">
                <a:srgbClr val="FEFEF1">
                  <a:alpha val="0"/>
                </a:srgbClr>
              </a:gs>
              <a:gs pos="29000">
                <a:srgbClr val="FEFEF1">
                  <a:alpha val="0"/>
                </a:srgbClr>
              </a:gs>
              <a:gs pos="69000">
                <a:srgbClr val="000000">
                  <a:alpha val="36862"/>
                </a:srgbClr>
              </a:gs>
              <a:gs pos="100000">
                <a:srgbClr val="000000">
                  <a:alpha val="36862"/>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 name="Google Shape;74;p1">
            <a:extLst>
              <a:ext uri="{FF2B5EF4-FFF2-40B4-BE49-F238E27FC236}">
                <a16:creationId xmlns:a16="http://schemas.microsoft.com/office/drawing/2014/main" id="{9EFFF60D-CAB3-E89F-7A27-364928051F07}"/>
              </a:ext>
            </a:extLst>
          </p:cNvPr>
          <p:cNvSpPr txBox="1"/>
          <p:nvPr/>
        </p:nvSpPr>
        <p:spPr>
          <a:xfrm>
            <a:off x="317642" y="2114182"/>
            <a:ext cx="3287708" cy="16311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chemeClr val="tx1"/>
                </a:solidFill>
                <a:latin typeface="Arial"/>
                <a:ea typeface="Arial"/>
                <a:cs typeface="Arial"/>
                <a:sym typeface="Arial"/>
              </a:rPr>
              <a:t>Unpacking Kenya’s National Budget</a:t>
            </a:r>
            <a:r>
              <a:rPr lang="en-US" sz="2400" b="0" i="0" u="none" strike="noStrike" cap="none" dirty="0">
                <a:solidFill>
                  <a:schemeClr val="tx1"/>
                </a:solidFill>
                <a:latin typeface="Arial"/>
                <a:ea typeface="Arial"/>
                <a:cs typeface="Arial"/>
                <a:sym typeface="Arial"/>
              </a:rPr>
              <a:t>.</a:t>
            </a:r>
          </a:p>
          <a:p>
            <a:pPr marL="0" marR="0" lvl="0" indent="0" algn="l" rtl="0">
              <a:lnSpc>
                <a:spcPct val="100000"/>
              </a:lnSpc>
              <a:spcBef>
                <a:spcPts val="0"/>
              </a:spcBef>
              <a:spcAft>
                <a:spcPts val="0"/>
              </a:spcAft>
              <a:buNone/>
            </a:pPr>
            <a:endParaRPr lang="en-US" sz="2000" dirty="0">
              <a:solidFill>
                <a:schemeClr val="tx1"/>
              </a:solidFill>
            </a:endParaRPr>
          </a:p>
          <a:p>
            <a:pPr marL="0" marR="0" lvl="0" indent="0" algn="l" rtl="0">
              <a:lnSpc>
                <a:spcPct val="100000"/>
              </a:lnSpc>
              <a:spcBef>
                <a:spcPts val="0"/>
              </a:spcBef>
              <a:spcAft>
                <a:spcPts val="0"/>
              </a:spcAft>
              <a:buNone/>
            </a:pPr>
            <a:r>
              <a:rPr lang="en-US" sz="1600" dirty="0">
                <a:solidFill>
                  <a:schemeClr val="bg1"/>
                </a:solidFill>
              </a:rPr>
              <a:t>Analysis of MDAs – Ministries, Departments &amp; Agencies</a:t>
            </a:r>
            <a:endParaRPr sz="1600" dirty="0">
              <a:solidFill>
                <a:schemeClr val="bg1"/>
              </a:solidFill>
            </a:endParaRPr>
          </a:p>
        </p:txBody>
      </p:sp>
      <p:sp>
        <p:nvSpPr>
          <p:cNvPr id="15" name="Google Shape;75;p1">
            <a:extLst>
              <a:ext uri="{FF2B5EF4-FFF2-40B4-BE49-F238E27FC236}">
                <a16:creationId xmlns:a16="http://schemas.microsoft.com/office/drawing/2014/main" id="{CFC1A24C-C3B7-E9C4-3F06-9BC2AE660F39}"/>
              </a:ext>
            </a:extLst>
          </p:cNvPr>
          <p:cNvSpPr txBox="1"/>
          <p:nvPr/>
        </p:nvSpPr>
        <p:spPr>
          <a:xfrm>
            <a:off x="7036525" y="5081056"/>
            <a:ext cx="3596641" cy="461624"/>
          </a:xfrm>
          <a:prstGeom prst="rect">
            <a:avLst/>
          </a:prstGeom>
          <a:noFill/>
          <a:ln>
            <a:noFill/>
          </a:ln>
        </p:spPr>
        <p:txBody>
          <a:bodyPr spcFirstLastPara="1" wrap="square" lIns="91425" tIns="45700" rIns="91425" bIns="45700" anchor="t" anchorCtr="0">
            <a:spAutoFit/>
          </a:bodyPr>
          <a:lstStyle/>
          <a:p>
            <a:pPr lvl="0" algn="ctr">
              <a:buClr>
                <a:schemeClr val="lt1"/>
              </a:buClr>
              <a:buSzPts val="4400"/>
            </a:pPr>
            <a:r>
              <a:rPr lang="en-US" sz="1200" i="1" dirty="0">
                <a:solidFill>
                  <a:schemeClr val="tx1"/>
                </a:solidFill>
              </a:rPr>
              <a:t>Data Insights to Power the Bottom-Up Transformation</a:t>
            </a:r>
            <a:r>
              <a:rPr lang="en-US" sz="1200" i="1" dirty="0">
                <a:solidFill>
                  <a:schemeClr val="bg1"/>
                </a:solidFill>
              </a:rPr>
              <a:t>.</a:t>
            </a:r>
            <a:endParaRPr sz="1200" b="0" i="1" u="none" strike="noStrike" cap="none" dirty="0">
              <a:solidFill>
                <a:schemeClr val="bg1"/>
              </a:solidFill>
              <a:latin typeface="Avenir"/>
              <a:ea typeface="Avenir"/>
              <a:cs typeface="Avenir"/>
              <a:sym typeface="Avenir"/>
            </a:endParaRPr>
          </a:p>
        </p:txBody>
      </p:sp>
    </p:spTree>
    <p:extLst>
      <p:ext uri="{BB962C8B-B14F-4D97-AF65-F5344CB8AC3E}">
        <p14:creationId xmlns:p14="http://schemas.microsoft.com/office/powerpoint/2010/main" val="1859244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4">
          <a:extLst>
            <a:ext uri="{FF2B5EF4-FFF2-40B4-BE49-F238E27FC236}">
              <a16:creationId xmlns:a16="http://schemas.microsoft.com/office/drawing/2014/main" id="{74C709BA-1035-05F0-CCCA-0B45FBED8C3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72F0FF7-1E47-54D2-1ABB-CEC36C3B6DA6}"/>
              </a:ext>
            </a:extLst>
          </p:cNvPr>
          <p:cNvPicPr>
            <a:picLocks noChangeAspect="1"/>
          </p:cNvPicPr>
          <p:nvPr/>
        </p:nvPicPr>
        <p:blipFill>
          <a:blip r:embed="rId3">
            <a:alphaModFix amt="32000"/>
          </a:blip>
          <a:stretch>
            <a:fillRect/>
          </a:stretch>
        </p:blipFill>
        <p:spPr>
          <a:xfrm>
            <a:off x="165023" y="185322"/>
            <a:ext cx="11861953" cy="6487356"/>
          </a:xfrm>
          <a:prstGeom prst="rect">
            <a:avLst/>
          </a:prstGeom>
          <a:solidFill>
            <a:schemeClr val="tx2">
              <a:lumMod val="90000"/>
              <a:alpha val="18000"/>
            </a:schemeClr>
          </a:solidFill>
        </p:spPr>
      </p:pic>
      <p:sp>
        <p:nvSpPr>
          <p:cNvPr id="506" name="Google Shape;506;g2b9a9dcf0fa_0_1">
            <a:extLst>
              <a:ext uri="{FF2B5EF4-FFF2-40B4-BE49-F238E27FC236}">
                <a16:creationId xmlns:a16="http://schemas.microsoft.com/office/drawing/2014/main" id="{C3BD21A5-4B49-62CF-A0C5-E6E4B036CFB6}"/>
              </a:ext>
            </a:extLst>
          </p:cNvPr>
          <p:cNvSpPr txBox="1"/>
          <p:nvPr/>
        </p:nvSpPr>
        <p:spPr>
          <a:xfrm>
            <a:off x="455522" y="1898812"/>
            <a:ext cx="4482300" cy="4344251"/>
          </a:xfrm>
          <a:prstGeom prst="rect">
            <a:avLst/>
          </a:prstGeom>
          <a:noFill/>
          <a:ln>
            <a:noFill/>
          </a:ln>
        </p:spPr>
        <p:txBody>
          <a:bodyPr spcFirstLastPara="1" wrap="square" lIns="0" tIns="15225" rIns="0" bIns="0" anchor="t" anchorCtr="0">
            <a:spAutoFit/>
          </a:bodyPr>
          <a:lstStyle/>
          <a:p>
            <a:pPr lvl="0">
              <a:buSzPts val="2800"/>
            </a:pPr>
            <a:r>
              <a:rPr lang="en-US" sz="2800" dirty="0"/>
              <a:t>Correlation Between Budget Variables</a:t>
            </a:r>
          </a:p>
          <a:p>
            <a:pPr lvl="0">
              <a:buSzPts val="2800"/>
            </a:pPr>
            <a:endParaRPr lang="en-US" sz="2800" dirty="0">
              <a:solidFill>
                <a:srgbClr val="262626"/>
              </a:solidFill>
              <a:latin typeface="Avenir"/>
              <a:ea typeface="Avenir"/>
              <a:cs typeface="Avenir"/>
              <a:sym typeface="Avenir"/>
            </a:endParaRPr>
          </a:p>
          <a:p>
            <a:pPr>
              <a:buSzPts val="2800"/>
            </a:pPr>
            <a:r>
              <a:rPr lang="en-US" sz="1600" dirty="0">
                <a:solidFill>
                  <a:srgbClr val="FD265E"/>
                </a:solidFill>
                <a:sym typeface="Avenir"/>
              </a:rPr>
              <a:t>Key Insights:</a:t>
            </a:r>
          </a:p>
          <a:p>
            <a:pPr lvl="0">
              <a:buSzPts val="2800"/>
            </a:pPr>
            <a:endParaRPr lang="en-US" sz="800" dirty="0">
              <a:solidFill>
                <a:srgbClr val="262626"/>
              </a:solidFill>
              <a:latin typeface="Avenir"/>
              <a:ea typeface="Avenir"/>
              <a:cs typeface="Avenir"/>
              <a:sym typeface="Avenir"/>
            </a:endParaRP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Approved vs Actual Expenditure: –0.00</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Budget Size vs % Variance: 0.01</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Utilization vs Actual Expenditure: 1.00</a:t>
            </a:r>
          </a:p>
          <a:p>
            <a:pPr marL="12700" marR="5080" lvl="0" algn="l" rtl="0">
              <a:lnSpc>
                <a:spcPct val="121428"/>
              </a:lnSpc>
              <a:spcBef>
                <a:spcPts val="20"/>
              </a:spcBef>
              <a:spcAft>
                <a:spcPts val="0"/>
              </a:spcAft>
              <a:buClr>
                <a:srgbClr val="000000"/>
              </a:buClr>
              <a:buSzPts val="1000"/>
            </a:pPr>
            <a:endParaRPr lang="en-US" sz="1000" dirty="0">
              <a:solidFill>
                <a:srgbClr val="7F7F7F"/>
              </a:solidFill>
              <a:latin typeface="Avenir"/>
              <a:ea typeface="Avenir"/>
              <a:cs typeface="Avenir"/>
              <a:sym typeface="Avenir"/>
            </a:endParaRPr>
          </a:p>
          <a:p>
            <a:pPr marL="12700" marR="5080" lvl="0" algn="l" rtl="0">
              <a:lnSpc>
                <a:spcPct val="121428"/>
              </a:lnSpc>
              <a:spcBef>
                <a:spcPts val="20"/>
              </a:spcBef>
              <a:spcAft>
                <a:spcPts val="0"/>
              </a:spcAft>
              <a:buClr>
                <a:srgbClr val="000000"/>
              </a:buClr>
              <a:buSzPts val="1000"/>
            </a:pPr>
            <a:endParaRPr lang="en-US" sz="1000" b="0" i="0" u="none" strike="noStrike" cap="none" dirty="0">
              <a:solidFill>
                <a:srgbClr val="7F7F7F"/>
              </a:solidFill>
              <a:latin typeface="Avenir"/>
              <a:ea typeface="Avenir"/>
              <a:cs typeface="Avenir"/>
              <a:sym typeface="Avenir"/>
            </a:endParaRPr>
          </a:p>
          <a:p>
            <a:pPr marL="12700" lvl="0" indent="0">
              <a:buSzPts val="2800"/>
              <a:buFont typeface="Arial"/>
              <a:buNone/>
            </a:pPr>
            <a:r>
              <a:rPr lang="en-US" sz="1600" dirty="0">
                <a:solidFill>
                  <a:srgbClr val="FD265E"/>
                </a:solidFill>
                <a:sym typeface="Avenir"/>
              </a:rPr>
              <a:t>Key Takeaways:</a:t>
            </a:r>
            <a:endParaRPr lang="en-US" sz="1000" dirty="0">
              <a:solidFill>
                <a:srgbClr val="7F7F7F"/>
              </a:solidFill>
              <a:latin typeface="Avenir"/>
              <a:ea typeface="Avenir"/>
              <a:cs typeface="Avenir"/>
              <a:sym typeface="Avenir"/>
            </a:endParaRPr>
          </a:p>
          <a:p>
            <a:pPr marL="184150" marR="5080" lvl="0" indent="-171450" algn="l" rtl="0">
              <a:lnSpc>
                <a:spcPct val="121428"/>
              </a:lnSpc>
              <a:spcBef>
                <a:spcPts val="20"/>
              </a:spcBef>
              <a:spcAft>
                <a:spcPts val="0"/>
              </a:spcAft>
              <a:buClr>
                <a:srgbClr val="000000"/>
              </a:buClr>
              <a:buSzPts val="1000"/>
              <a:buFont typeface="Arial" panose="020B0604020202020204" pitchFamily="34" charset="0"/>
              <a:buChar char="•"/>
            </a:pPr>
            <a:r>
              <a:rPr lang="en-US" sz="1000" dirty="0">
                <a:solidFill>
                  <a:schemeClr val="tx2">
                    <a:lumMod val="10000"/>
                  </a:schemeClr>
                </a:solidFill>
                <a:latin typeface="Avenir"/>
                <a:sym typeface="Avenir"/>
              </a:rPr>
              <a:t>No alignment between approved and actual spending.→ MDAs spend without regard to their approved budgets, signaling weak planning or mismanagement.</a:t>
            </a:r>
          </a:p>
          <a:p>
            <a:pPr marL="184150" marR="5080" lvl="0" indent="-171450" algn="l" rtl="0">
              <a:lnSpc>
                <a:spcPct val="121428"/>
              </a:lnSpc>
              <a:spcBef>
                <a:spcPts val="20"/>
              </a:spcBef>
              <a:spcAft>
                <a:spcPts val="0"/>
              </a:spcAft>
              <a:buClr>
                <a:srgbClr val="000000"/>
              </a:buClr>
              <a:buSzPts val="1000"/>
              <a:buFont typeface="Arial" panose="020B0604020202020204" pitchFamily="34" charset="0"/>
              <a:buChar char="•"/>
            </a:pPr>
            <a:r>
              <a:rPr lang="en-US" sz="1000" dirty="0">
                <a:solidFill>
                  <a:schemeClr val="tx2">
                    <a:lumMod val="10000"/>
                  </a:schemeClr>
                </a:solidFill>
                <a:latin typeface="Avenir"/>
                <a:sym typeface="Avenir"/>
              </a:rPr>
              <a:t>Budget size doesn’t matter.→ Both small and large MDAs struggle equally, proving this is a systemic issue.</a:t>
            </a:r>
          </a:p>
          <a:p>
            <a:pPr marL="184150" marR="5080" lvl="0" indent="-171450" algn="l" rtl="0">
              <a:lnSpc>
                <a:spcPct val="121428"/>
              </a:lnSpc>
              <a:spcBef>
                <a:spcPts val="20"/>
              </a:spcBef>
              <a:spcAft>
                <a:spcPts val="0"/>
              </a:spcAft>
              <a:buClr>
                <a:srgbClr val="000000"/>
              </a:buClr>
              <a:buSzPts val="1000"/>
              <a:buFont typeface="Arial" panose="020B0604020202020204" pitchFamily="34" charset="0"/>
              <a:buChar char="•"/>
            </a:pPr>
            <a:r>
              <a:rPr lang="en-US" sz="1000" dirty="0">
                <a:solidFill>
                  <a:schemeClr val="tx2">
                    <a:lumMod val="10000"/>
                  </a:schemeClr>
                </a:solidFill>
                <a:latin typeface="Avenir"/>
                <a:sym typeface="Avenir"/>
              </a:rPr>
              <a:t>Utilization is perfectly tied to expenditure.→ This reflects a mathematical link, not behavior, and confirms that execution challenges are in allocations vs spending, not in calculations.</a:t>
            </a:r>
          </a:p>
          <a:p>
            <a:pPr marL="12700" marR="5080" lvl="0" indent="0" algn="l" rtl="0">
              <a:lnSpc>
                <a:spcPct val="121428"/>
              </a:lnSpc>
              <a:spcBef>
                <a:spcPts val="20"/>
              </a:spcBef>
              <a:spcAft>
                <a:spcPts val="0"/>
              </a:spcAft>
              <a:buClr>
                <a:srgbClr val="000000"/>
              </a:buClr>
              <a:buSzPts val="1000"/>
              <a:buFont typeface="Arial"/>
              <a:buNone/>
            </a:pPr>
            <a:endParaRPr lang="en-US" sz="1000" dirty="0">
              <a:solidFill>
                <a:srgbClr val="7F7F7F"/>
              </a:solidFill>
              <a:latin typeface="Avenir"/>
              <a:sym typeface="Avenir"/>
            </a:endParaRPr>
          </a:p>
        </p:txBody>
      </p:sp>
      <p:pic>
        <p:nvPicPr>
          <p:cNvPr id="3" name="Picture 2">
            <a:extLst>
              <a:ext uri="{FF2B5EF4-FFF2-40B4-BE49-F238E27FC236}">
                <a16:creationId xmlns:a16="http://schemas.microsoft.com/office/drawing/2014/main" id="{D392A783-D317-AFF5-4846-82ADD490EFBF}"/>
              </a:ext>
            </a:extLst>
          </p:cNvPr>
          <p:cNvPicPr>
            <a:picLocks noChangeAspect="1"/>
          </p:cNvPicPr>
          <p:nvPr/>
        </p:nvPicPr>
        <p:blipFill>
          <a:blip r:embed="rId4"/>
          <a:stretch>
            <a:fillRect/>
          </a:stretch>
        </p:blipFill>
        <p:spPr>
          <a:xfrm>
            <a:off x="5514896" y="555224"/>
            <a:ext cx="6115050" cy="5410200"/>
          </a:xfrm>
          <a:prstGeom prst="rect">
            <a:avLst/>
          </a:prstGeom>
        </p:spPr>
      </p:pic>
    </p:spTree>
    <p:extLst>
      <p:ext uri="{BB962C8B-B14F-4D97-AF65-F5344CB8AC3E}">
        <p14:creationId xmlns:p14="http://schemas.microsoft.com/office/powerpoint/2010/main" val="566530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4">
          <a:extLst>
            <a:ext uri="{FF2B5EF4-FFF2-40B4-BE49-F238E27FC236}">
              <a16:creationId xmlns:a16="http://schemas.microsoft.com/office/drawing/2014/main" id="{5859CE0E-E3A1-0BDB-2A91-3320B5EFC5A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DD46005-904C-6C44-AF7B-BE91C18AACC7}"/>
              </a:ext>
            </a:extLst>
          </p:cNvPr>
          <p:cNvPicPr>
            <a:picLocks noChangeAspect="1"/>
          </p:cNvPicPr>
          <p:nvPr/>
        </p:nvPicPr>
        <p:blipFill>
          <a:blip r:embed="rId3">
            <a:alphaModFix amt="32000"/>
          </a:blip>
          <a:stretch>
            <a:fillRect/>
          </a:stretch>
        </p:blipFill>
        <p:spPr>
          <a:xfrm>
            <a:off x="165023" y="185322"/>
            <a:ext cx="11861953" cy="6487356"/>
          </a:xfrm>
          <a:prstGeom prst="rect">
            <a:avLst/>
          </a:prstGeom>
          <a:solidFill>
            <a:schemeClr val="tx2">
              <a:lumMod val="90000"/>
              <a:alpha val="18000"/>
            </a:schemeClr>
          </a:solidFill>
        </p:spPr>
      </p:pic>
      <p:pic>
        <p:nvPicPr>
          <p:cNvPr id="4" name="Picture 3">
            <a:extLst>
              <a:ext uri="{FF2B5EF4-FFF2-40B4-BE49-F238E27FC236}">
                <a16:creationId xmlns:a16="http://schemas.microsoft.com/office/drawing/2014/main" id="{D155B003-B4C3-6AF0-A901-17650C8C1086}"/>
              </a:ext>
            </a:extLst>
          </p:cNvPr>
          <p:cNvPicPr>
            <a:picLocks noChangeAspect="1"/>
          </p:cNvPicPr>
          <p:nvPr/>
        </p:nvPicPr>
        <p:blipFill>
          <a:blip r:embed="rId4"/>
          <a:stretch>
            <a:fillRect/>
          </a:stretch>
        </p:blipFill>
        <p:spPr>
          <a:xfrm>
            <a:off x="165023" y="1629213"/>
            <a:ext cx="6169996" cy="4327141"/>
          </a:xfrm>
          <a:prstGeom prst="rect">
            <a:avLst/>
          </a:prstGeom>
        </p:spPr>
      </p:pic>
      <p:sp>
        <p:nvSpPr>
          <p:cNvPr id="6" name="TextBox 5">
            <a:extLst>
              <a:ext uri="{FF2B5EF4-FFF2-40B4-BE49-F238E27FC236}">
                <a16:creationId xmlns:a16="http://schemas.microsoft.com/office/drawing/2014/main" id="{A95BA0E8-7A17-52F5-91FF-831D11E1E2AF}"/>
              </a:ext>
            </a:extLst>
          </p:cNvPr>
          <p:cNvSpPr txBox="1"/>
          <p:nvPr/>
        </p:nvSpPr>
        <p:spPr>
          <a:xfrm>
            <a:off x="6674692" y="4549408"/>
            <a:ext cx="5246901" cy="824456"/>
          </a:xfrm>
          <a:prstGeom prst="rect">
            <a:avLst/>
          </a:prstGeom>
          <a:noFill/>
        </p:spPr>
        <p:txBody>
          <a:bodyPr wrap="square" rtlCol="0">
            <a:spAutoFit/>
          </a:bodyPr>
          <a:lstStyle/>
          <a:p>
            <a:pPr marL="12700" marR="5080">
              <a:lnSpc>
                <a:spcPct val="121428"/>
              </a:lnSpc>
              <a:spcBef>
                <a:spcPts val="20"/>
              </a:spcBef>
              <a:buSzPts val="1000"/>
            </a:pPr>
            <a:r>
              <a:rPr lang="en-US" sz="1000" dirty="0">
                <a:solidFill>
                  <a:srgbClr val="FD265E"/>
                </a:solidFill>
                <a:sym typeface="Avenir"/>
              </a:rPr>
              <a:t>Key Takeaway:</a:t>
            </a:r>
            <a:endParaRPr lang="en-US" sz="1000" dirty="0">
              <a:solidFill>
                <a:srgbClr val="7F7F7F"/>
              </a:solidFill>
              <a:latin typeface="Avenir"/>
              <a:ea typeface="Avenir"/>
              <a:cs typeface="Avenir"/>
              <a:sym typeface="Avenir"/>
            </a:endParaRPr>
          </a:p>
          <a:p>
            <a:pPr marL="12700" marR="5080" lvl="0">
              <a:lnSpc>
                <a:spcPct val="121428"/>
              </a:lnSpc>
              <a:spcBef>
                <a:spcPts val="20"/>
              </a:spcBef>
              <a:buSzPts val="1000"/>
            </a:pPr>
            <a:r>
              <a:rPr lang="en-US" sz="1000" dirty="0">
                <a:solidFill>
                  <a:schemeClr val="tx2">
                    <a:lumMod val="10000"/>
                  </a:schemeClr>
                </a:solidFill>
                <a:latin typeface="Avenir"/>
                <a:ea typeface="Avenir"/>
                <a:cs typeface="Avenir"/>
                <a:sym typeface="Avenir"/>
              </a:rPr>
              <a:t>Kenya has a systemic problem:</a:t>
            </a:r>
          </a:p>
          <a:p>
            <a:pPr marL="12700" marR="5080" lvl="0">
              <a:lnSpc>
                <a:spcPct val="121428"/>
              </a:lnSpc>
              <a:spcBef>
                <a:spcPts val="20"/>
              </a:spcBef>
              <a:buSzPts val="1000"/>
            </a:pPr>
            <a:r>
              <a:rPr lang="en-US" sz="1000" dirty="0">
                <a:solidFill>
                  <a:schemeClr val="tx2">
                    <a:lumMod val="10000"/>
                  </a:schemeClr>
                </a:solidFill>
                <a:latin typeface="Avenir"/>
                <a:ea typeface="Avenir"/>
                <a:cs typeface="Avenir"/>
                <a:sym typeface="Avenir"/>
              </a:rPr>
              <a:t>Almost equal under- and overspending, but both at the trillion-shilling scale.</a:t>
            </a:r>
          </a:p>
          <a:p>
            <a:pPr marL="12700" marR="5080" lvl="0">
              <a:lnSpc>
                <a:spcPct val="121428"/>
              </a:lnSpc>
              <a:spcBef>
                <a:spcPts val="20"/>
              </a:spcBef>
              <a:buSzPts val="1000"/>
            </a:pPr>
            <a:r>
              <a:rPr lang="en-US" sz="1000" dirty="0">
                <a:solidFill>
                  <a:schemeClr val="tx2">
                    <a:lumMod val="10000"/>
                  </a:schemeClr>
                </a:solidFill>
                <a:latin typeface="Avenir"/>
                <a:ea typeface="Avenir"/>
                <a:cs typeface="Avenir"/>
                <a:sym typeface="Avenir"/>
              </a:rPr>
              <a:t>Very few MDAs hit their budget exactly.</a:t>
            </a:r>
          </a:p>
        </p:txBody>
      </p:sp>
      <p:sp>
        <p:nvSpPr>
          <p:cNvPr id="7" name="TextBox 6">
            <a:extLst>
              <a:ext uri="{FF2B5EF4-FFF2-40B4-BE49-F238E27FC236}">
                <a16:creationId xmlns:a16="http://schemas.microsoft.com/office/drawing/2014/main" id="{02A6027A-9326-3B4F-5DF8-61347B369995}"/>
              </a:ext>
            </a:extLst>
          </p:cNvPr>
          <p:cNvSpPr txBox="1"/>
          <p:nvPr/>
        </p:nvSpPr>
        <p:spPr>
          <a:xfrm>
            <a:off x="2204605" y="407307"/>
            <a:ext cx="7782788" cy="738664"/>
          </a:xfrm>
          <a:prstGeom prst="rect">
            <a:avLst/>
          </a:prstGeom>
          <a:noFill/>
        </p:spPr>
        <p:txBody>
          <a:bodyPr wrap="square" rtlCol="0">
            <a:spAutoFit/>
          </a:bodyPr>
          <a:lstStyle/>
          <a:p>
            <a:pPr>
              <a:buSzPts val="2800"/>
            </a:pPr>
            <a:r>
              <a:rPr lang="en-US" sz="2800" dirty="0"/>
              <a:t>Top 10 MDAs by Budget Variance (2020–2024)</a:t>
            </a:r>
          </a:p>
          <a:p>
            <a:endParaRPr lang="en-KE" dirty="0"/>
          </a:p>
        </p:txBody>
      </p:sp>
      <p:sp>
        <p:nvSpPr>
          <p:cNvPr id="8" name="Google Shape;506;g2b9a9dcf0fa_0_1">
            <a:extLst>
              <a:ext uri="{FF2B5EF4-FFF2-40B4-BE49-F238E27FC236}">
                <a16:creationId xmlns:a16="http://schemas.microsoft.com/office/drawing/2014/main" id="{0BB66CD1-D52B-6CC8-F25C-47A598140B96}"/>
              </a:ext>
            </a:extLst>
          </p:cNvPr>
          <p:cNvSpPr txBox="1"/>
          <p:nvPr/>
        </p:nvSpPr>
        <p:spPr>
          <a:xfrm>
            <a:off x="6674692" y="1145207"/>
            <a:ext cx="5012611" cy="3177778"/>
          </a:xfrm>
          <a:prstGeom prst="rect">
            <a:avLst/>
          </a:prstGeom>
          <a:noFill/>
          <a:ln>
            <a:noFill/>
          </a:ln>
        </p:spPr>
        <p:txBody>
          <a:bodyPr spcFirstLastPara="1" wrap="square" lIns="0" tIns="15225" rIns="0" bIns="0" anchor="t" anchorCtr="0">
            <a:spAutoFit/>
          </a:bodyPr>
          <a:lstStyle/>
          <a:p>
            <a:pPr lvl="0">
              <a:buSzPts val="2800"/>
            </a:pPr>
            <a:endParaRPr lang="en-US" sz="800" dirty="0">
              <a:solidFill>
                <a:srgbClr val="262626"/>
              </a:solidFill>
              <a:latin typeface="Avenir"/>
              <a:ea typeface="Avenir"/>
              <a:cs typeface="Avenir"/>
              <a:sym typeface="Avenir"/>
            </a:endParaRPr>
          </a:p>
          <a:p>
            <a:pPr marL="184150" marR="5080" lvl="0" indent="-171450" algn="l" rtl="0">
              <a:lnSpc>
                <a:spcPct val="121428"/>
              </a:lnSpc>
              <a:spcBef>
                <a:spcPts val="20"/>
              </a:spcBef>
              <a:spcAft>
                <a:spcPts val="0"/>
              </a:spcAft>
              <a:buClr>
                <a:srgbClr val="000000"/>
              </a:buClr>
              <a:buSzPts val="1000"/>
              <a:buFont typeface="Arial" panose="020B0604020202020204" pitchFamily="34" charset="0"/>
              <a:buChar char="•"/>
            </a:pPr>
            <a:r>
              <a:rPr lang="en-US" sz="1000" b="0" i="0" u="none" strike="noStrike" cap="none" dirty="0">
                <a:solidFill>
                  <a:schemeClr val="tx2">
                    <a:lumMod val="10000"/>
                  </a:schemeClr>
                </a:solidFill>
                <a:latin typeface="Avenir"/>
                <a:ea typeface="Avenir"/>
                <a:cs typeface="Avenir"/>
                <a:sym typeface="Avenir"/>
              </a:rPr>
              <a:t>The top 10 MDAs account for the largest budget deviations, either through massive underspending or extreme overspending. Together, these agencies explain the bulk of inefficiencies in Kenya’s national budget execution</a:t>
            </a:r>
            <a:endParaRPr lang="en-US" sz="1000" dirty="0">
              <a:solidFill>
                <a:schemeClr val="tx2">
                  <a:lumMod val="10000"/>
                </a:schemeClr>
              </a:solidFill>
              <a:latin typeface="Avenir"/>
              <a:ea typeface="Avenir"/>
              <a:cs typeface="Avenir"/>
              <a:sym typeface="Avenir"/>
            </a:endParaRPr>
          </a:p>
          <a:p>
            <a:pPr marL="184150" marR="5080" lvl="0" indent="-171450" algn="l" rtl="0">
              <a:lnSpc>
                <a:spcPct val="121428"/>
              </a:lnSpc>
              <a:spcBef>
                <a:spcPts val="20"/>
              </a:spcBef>
              <a:spcAft>
                <a:spcPts val="0"/>
              </a:spcAft>
              <a:buClr>
                <a:srgbClr val="000000"/>
              </a:buClr>
              <a:buSzPts val="1000"/>
              <a:buFont typeface="Arial" panose="020B0604020202020204" pitchFamily="34" charset="0"/>
              <a:buChar char="•"/>
            </a:pPr>
            <a:endParaRPr lang="en-US" sz="1000" b="0" i="0" u="none" strike="noStrike" cap="none" dirty="0">
              <a:solidFill>
                <a:schemeClr val="tx2">
                  <a:lumMod val="10000"/>
                </a:schemeClr>
              </a:solidFill>
              <a:latin typeface="Avenir"/>
              <a:ea typeface="Avenir"/>
              <a:cs typeface="Avenir"/>
              <a:sym typeface="Avenir"/>
            </a:endParaRPr>
          </a:p>
          <a:p>
            <a:pPr marL="184150" marR="5080" lvl="0" indent="-171450" algn="l" rtl="0">
              <a:lnSpc>
                <a:spcPct val="121428"/>
              </a:lnSpc>
              <a:spcBef>
                <a:spcPts val="20"/>
              </a:spcBef>
              <a:spcAft>
                <a:spcPts val="0"/>
              </a:spcAft>
              <a:buClr>
                <a:srgbClr val="000000"/>
              </a:buClr>
              <a:buSzPts val="1000"/>
              <a:buFont typeface="Arial" panose="020B0604020202020204" pitchFamily="34" charset="0"/>
              <a:buChar char="•"/>
            </a:pPr>
            <a:endParaRPr lang="en-US" sz="1000" b="0" i="0" u="none" strike="noStrike" cap="none" dirty="0">
              <a:solidFill>
                <a:srgbClr val="7F7F7F"/>
              </a:solidFill>
              <a:latin typeface="Avenir"/>
              <a:ea typeface="Avenir"/>
              <a:cs typeface="Avenir"/>
              <a:sym typeface="Avenir"/>
            </a:endParaRPr>
          </a:p>
          <a:p>
            <a:pPr marL="12700" lvl="0" indent="0">
              <a:buSzPts val="2800"/>
              <a:buFont typeface="Arial"/>
              <a:buNone/>
            </a:pPr>
            <a:r>
              <a:rPr lang="en-US" sz="1600" dirty="0">
                <a:solidFill>
                  <a:srgbClr val="FD265E"/>
                </a:solidFill>
                <a:sym typeface="Avenir"/>
              </a:rPr>
              <a:t>Key Insights:</a:t>
            </a:r>
            <a:endParaRPr lang="en-US" sz="1000" dirty="0">
              <a:solidFill>
                <a:srgbClr val="7F7F7F"/>
              </a:solidFill>
              <a:latin typeface="Avenir"/>
              <a:ea typeface="Avenir"/>
              <a:cs typeface="Avenir"/>
              <a:sym typeface="Avenir"/>
            </a:endParaRPr>
          </a:p>
          <a:p>
            <a:pPr marL="184150" marR="5080" lvl="0" indent="-171450" algn="l" rtl="0">
              <a:lnSpc>
                <a:spcPct val="121428"/>
              </a:lnSpc>
              <a:spcBef>
                <a:spcPts val="20"/>
              </a:spcBef>
              <a:spcAft>
                <a:spcPts val="0"/>
              </a:spcAft>
              <a:buClr>
                <a:srgbClr val="000000"/>
              </a:buClr>
              <a:buSzPts val="1000"/>
              <a:buFont typeface="Arial" panose="020B0604020202020204" pitchFamily="34" charset="0"/>
              <a:buChar char="•"/>
            </a:pPr>
            <a:r>
              <a:rPr lang="en-US" sz="1000" b="1" i="0" u="none" strike="noStrike" cap="none" dirty="0">
                <a:solidFill>
                  <a:schemeClr val="tx2">
                    <a:lumMod val="10000"/>
                  </a:schemeClr>
                </a:solidFill>
                <a:latin typeface="Avenir"/>
                <a:ea typeface="Avenir"/>
                <a:cs typeface="Avenir"/>
                <a:sym typeface="Avenir"/>
              </a:rPr>
              <a:t>Total underspending</a:t>
            </a:r>
            <a:r>
              <a:rPr lang="en-US" sz="1000" b="1" i="0" u="none" strike="noStrike" cap="none" dirty="0">
                <a:solidFill>
                  <a:srgbClr val="7F7F7F"/>
                </a:solidFill>
                <a:latin typeface="Avenir"/>
                <a:ea typeface="Avenir"/>
                <a:cs typeface="Avenir"/>
                <a:sym typeface="Avenir"/>
              </a:rPr>
              <a:t>: </a:t>
            </a:r>
            <a:r>
              <a:rPr lang="en-US" sz="1000" dirty="0">
                <a:solidFill>
                  <a:schemeClr val="tx2">
                    <a:lumMod val="10000"/>
                  </a:schemeClr>
                </a:solidFill>
                <a:latin typeface="Avenir"/>
                <a:sym typeface="Avenir"/>
              </a:rPr>
              <a:t>+2.12T went unused.</a:t>
            </a:r>
          </a:p>
          <a:p>
            <a:pPr marL="12700" marR="5080" lvl="0" algn="l" rtl="0">
              <a:lnSpc>
                <a:spcPct val="121428"/>
              </a:lnSpc>
              <a:spcBef>
                <a:spcPts val="20"/>
              </a:spcBef>
              <a:spcAft>
                <a:spcPts val="0"/>
              </a:spcAft>
              <a:buClr>
                <a:srgbClr val="000000"/>
              </a:buClr>
              <a:buSzPts val="1000"/>
            </a:pPr>
            <a:r>
              <a:rPr lang="en-US" sz="1000" dirty="0">
                <a:solidFill>
                  <a:schemeClr val="tx2">
                    <a:lumMod val="10000"/>
                  </a:schemeClr>
                </a:solidFill>
                <a:latin typeface="Avenir"/>
                <a:sym typeface="Avenir"/>
              </a:rPr>
              <a:t>Suggests inefficiencies in budget absorption (projects not implemented, delayed, or over-allocated).</a:t>
            </a:r>
          </a:p>
          <a:p>
            <a:pPr marL="184150" marR="5080" indent="-171450">
              <a:lnSpc>
                <a:spcPct val="121428"/>
              </a:lnSpc>
              <a:spcBef>
                <a:spcPts val="20"/>
              </a:spcBef>
              <a:buSzPts val="1000"/>
              <a:buFont typeface="Arial" panose="020B0604020202020204" pitchFamily="34" charset="0"/>
              <a:buChar char="•"/>
            </a:pPr>
            <a:r>
              <a:rPr lang="en-US" sz="1000" b="1" i="0" u="none" strike="noStrike" cap="none" dirty="0">
                <a:solidFill>
                  <a:schemeClr val="tx2">
                    <a:lumMod val="10000"/>
                  </a:schemeClr>
                </a:solidFill>
                <a:latin typeface="Avenir"/>
                <a:ea typeface="Avenir"/>
                <a:cs typeface="Avenir"/>
                <a:sym typeface="Avenir"/>
              </a:rPr>
              <a:t>Total overspending: </a:t>
            </a:r>
            <a:r>
              <a:rPr lang="en-US" sz="1000" dirty="0">
                <a:solidFill>
                  <a:schemeClr val="tx2">
                    <a:lumMod val="10000"/>
                  </a:schemeClr>
                </a:solidFill>
                <a:latin typeface="Avenir"/>
                <a:sym typeface="Avenir"/>
              </a:rPr>
              <a:t>-2.05T spent beyond approved budgets.</a:t>
            </a:r>
          </a:p>
          <a:p>
            <a:pPr marL="12700" marR="5080">
              <a:lnSpc>
                <a:spcPct val="121428"/>
              </a:lnSpc>
              <a:spcBef>
                <a:spcPts val="20"/>
              </a:spcBef>
              <a:buSzPts val="1000"/>
            </a:pPr>
            <a:r>
              <a:rPr lang="en-US" sz="1000" dirty="0">
                <a:solidFill>
                  <a:schemeClr val="tx2">
                    <a:lumMod val="10000"/>
                  </a:schemeClr>
                </a:solidFill>
                <a:latin typeface="Avenir"/>
                <a:sym typeface="Avenir"/>
              </a:rPr>
              <a:t> Indicates weak fiscal discipline and reliance on supplementary budgets</a:t>
            </a:r>
          </a:p>
          <a:p>
            <a:pPr marL="184150" marR="5080" lvl="0" indent="-171450">
              <a:lnSpc>
                <a:spcPct val="121428"/>
              </a:lnSpc>
              <a:spcBef>
                <a:spcPts val="20"/>
              </a:spcBef>
              <a:buSzPts val="1000"/>
              <a:buFont typeface="Arial" panose="020B0604020202020204" pitchFamily="34" charset="0"/>
              <a:buChar char="•"/>
            </a:pPr>
            <a:r>
              <a:rPr lang="en-US" sz="1000" b="1" i="0" u="none" strike="noStrike" cap="none" dirty="0">
                <a:solidFill>
                  <a:schemeClr val="tx2">
                    <a:lumMod val="10000"/>
                  </a:schemeClr>
                </a:solidFill>
                <a:latin typeface="Avenir"/>
                <a:ea typeface="Avenir"/>
                <a:cs typeface="Avenir"/>
                <a:sym typeface="Avenir"/>
              </a:rPr>
              <a:t>Largest underspending</a:t>
            </a:r>
            <a:r>
              <a:rPr lang="en-US" sz="1000" dirty="0">
                <a:solidFill>
                  <a:schemeClr val="tx2">
                    <a:lumMod val="10000"/>
                  </a:schemeClr>
                </a:solidFill>
                <a:latin typeface="Avenir"/>
                <a:sym typeface="Avenir"/>
              </a:rPr>
              <a:t>: 0.33T (≈ 330B). The single biggest unutilized allocation by an MDA. </a:t>
            </a:r>
          </a:p>
          <a:p>
            <a:pPr marL="12700" marR="5080" lvl="0">
              <a:lnSpc>
                <a:spcPct val="121428"/>
              </a:lnSpc>
              <a:spcBef>
                <a:spcPts val="20"/>
              </a:spcBef>
              <a:buSzPts val="1000"/>
            </a:pPr>
            <a:r>
              <a:rPr lang="en-US" sz="1000" dirty="0">
                <a:solidFill>
                  <a:schemeClr val="tx2">
                    <a:lumMod val="10000"/>
                  </a:schemeClr>
                </a:solidFill>
                <a:latin typeface="Avenir"/>
                <a:sym typeface="Avenir"/>
              </a:rPr>
              <a:t>Likely a flagship ministry/project that stalled.</a:t>
            </a:r>
          </a:p>
          <a:p>
            <a:pPr marL="12700" marR="5080" indent="-171450">
              <a:lnSpc>
                <a:spcPct val="121428"/>
              </a:lnSpc>
              <a:spcBef>
                <a:spcPts val="20"/>
              </a:spcBef>
              <a:buSzPts val="1000"/>
              <a:buFont typeface="Arial"/>
              <a:buChar char="•"/>
            </a:pPr>
            <a:r>
              <a:rPr lang="en-US" sz="1000" b="1" i="0" u="none" strike="noStrike" cap="none" dirty="0">
                <a:solidFill>
                  <a:schemeClr val="tx2">
                    <a:lumMod val="10000"/>
                  </a:schemeClr>
                </a:solidFill>
                <a:latin typeface="Avenir"/>
                <a:ea typeface="Avenir"/>
                <a:cs typeface="Avenir"/>
                <a:sym typeface="Avenir"/>
              </a:rPr>
              <a:t>Largest overspending:</a:t>
            </a:r>
            <a:r>
              <a:rPr lang="en-US" sz="1000" b="1" i="0" u="none" strike="noStrike" cap="none" dirty="0">
                <a:solidFill>
                  <a:srgbClr val="7F7F7F"/>
                </a:solidFill>
                <a:latin typeface="Avenir"/>
                <a:ea typeface="Avenir"/>
                <a:cs typeface="Avenir"/>
                <a:sym typeface="Avenir"/>
              </a:rPr>
              <a:t> -</a:t>
            </a:r>
            <a:r>
              <a:rPr lang="en-US" sz="1000" dirty="0">
                <a:solidFill>
                  <a:schemeClr val="tx2">
                    <a:lumMod val="10000"/>
                  </a:schemeClr>
                </a:solidFill>
                <a:latin typeface="Avenir"/>
                <a:sym typeface="Avenir"/>
              </a:rPr>
              <a:t>1.17T (≈ 1.2T)</a:t>
            </a:r>
          </a:p>
          <a:p>
            <a:pPr marL="12700" marR="5080">
              <a:lnSpc>
                <a:spcPct val="121428"/>
              </a:lnSpc>
              <a:spcBef>
                <a:spcPts val="20"/>
              </a:spcBef>
              <a:buSzPts val="1000"/>
            </a:pPr>
            <a:r>
              <a:rPr lang="en-US" sz="1000" dirty="0">
                <a:solidFill>
                  <a:schemeClr val="tx2">
                    <a:lumMod val="10000"/>
                  </a:schemeClr>
                </a:solidFill>
                <a:latin typeface="Avenir"/>
                <a:sym typeface="Avenir"/>
              </a:rPr>
              <a:t>A single MDA overspent by almost one-third of Kenya’s entire annual budget.</a:t>
            </a:r>
          </a:p>
          <a:p>
            <a:pPr marL="12700" marR="5080">
              <a:lnSpc>
                <a:spcPct val="121428"/>
              </a:lnSpc>
              <a:spcBef>
                <a:spcPts val="20"/>
              </a:spcBef>
              <a:buSzPts val="1000"/>
            </a:pPr>
            <a:r>
              <a:rPr lang="en-US" sz="1000" dirty="0">
                <a:solidFill>
                  <a:schemeClr val="tx2">
                    <a:lumMod val="10000"/>
                  </a:schemeClr>
                </a:solidFill>
                <a:latin typeface="Avenir"/>
                <a:sym typeface="Avenir"/>
              </a:rPr>
              <a:t>This is an extreme outlier → a must-flag for audit review. </a:t>
            </a:r>
          </a:p>
        </p:txBody>
      </p:sp>
    </p:spTree>
    <p:extLst>
      <p:ext uri="{BB962C8B-B14F-4D97-AF65-F5344CB8AC3E}">
        <p14:creationId xmlns:p14="http://schemas.microsoft.com/office/powerpoint/2010/main" val="201479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4">
          <a:extLst>
            <a:ext uri="{FF2B5EF4-FFF2-40B4-BE49-F238E27FC236}">
              <a16:creationId xmlns:a16="http://schemas.microsoft.com/office/drawing/2014/main" id="{65D59D8E-B7D1-9A8E-7357-183FBDFBE152}"/>
            </a:ext>
          </a:extLst>
        </p:cNvPr>
        <p:cNvGrpSpPr/>
        <p:nvPr/>
      </p:nvGrpSpPr>
      <p:grpSpPr>
        <a:xfrm>
          <a:off x="0" y="0"/>
          <a:ext cx="0" cy="0"/>
          <a:chOff x="0" y="0"/>
          <a:chExt cx="0" cy="0"/>
        </a:xfrm>
      </p:grpSpPr>
      <p:sp>
        <p:nvSpPr>
          <p:cNvPr id="506" name="Google Shape;506;g2b9a9dcf0fa_0_1">
            <a:extLst>
              <a:ext uri="{FF2B5EF4-FFF2-40B4-BE49-F238E27FC236}">
                <a16:creationId xmlns:a16="http://schemas.microsoft.com/office/drawing/2014/main" id="{E68138EE-1C33-717E-6E59-0A3BB421A26E}"/>
              </a:ext>
            </a:extLst>
          </p:cNvPr>
          <p:cNvSpPr txBox="1"/>
          <p:nvPr/>
        </p:nvSpPr>
        <p:spPr>
          <a:xfrm>
            <a:off x="384500" y="795262"/>
            <a:ext cx="11484945" cy="600149"/>
          </a:xfrm>
          <a:prstGeom prst="rect">
            <a:avLst/>
          </a:prstGeom>
          <a:noFill/>
          <a:ln>
            <a:noFill/>
          </a:ln>
        </p:spPr>
        <p:txBody>
          <a:bodyPr spcFirstLastPara="1" wrap="square" lIns="0" tIns="15225" rIns="0" bIns="0" anchor="t" anchorCtr="0">
            <a:spAutoFit/>
          </a:bodyPr>
          <a:lstStyle/>
          <a:p>
            <a:pPr marL="12700" lvl="0">
              <a:buSzPts val="2800"/>
            </a:pPr>
            <a:r>
              <a:rPr lang="en-US" sz="2400" dirty="0">
                <a:solidFill>
                  <a:srgbClr val="FD265E"/>
                </a:solidFill>
              </a:rPr>
              <a:t>Hypothesis Testing: </a:t>
            </a:r>
          </a:p>
          <a:p>
            <a:pPr marL="12700" lvl="0">
              <a:buSzPts val="2800"/>
            </a:pPr>
            <a:r>
              <a:rPr lang="en-US" i="1" dirty="0">
                <a:solidFill>
                  <a:srgbClr val="FD265E"/>
                </a:solidFill>
              </a:rPr>
              <a:t>Spending Patterns Across MDAs</a:t>
            </a:r>
            <a:endParaRPr lang="en-US" i="1" dirty="0">
              <a:solidFill>
                <a:srgbClr val="FD265E"/>
              </a:solidFill>
              <a:sym typeface="Avenir"/>
            </a:endParaRPr>
          </a:p>
        </p:txBody>
      </p:sp>
      <p:graphicFrame>
        <p:nvGraphicFramePr>
          <p:cNvPr id="9" name="Table 8">
            <a:extLst>
              <a:ext uri="{FF2B5EF4-FFF2-40B4-BE49-F238E27FC236}">
                <a16:creationId xmlns:a16="http://schemas.microsoft.com/office/drawing/2014/main" id="{C42501A3-67F0-8486-5345-C97D9F7C8A5C}"/>
              </a:ext>
            </a:extLst>
          </p:cNvPr>
          <p:cNvGraphicFramePr>
            <a:graphicFrameLocks noGrp="1"/>
          </p:cNvGraphicFramePr>
          <p:nvPr>
            <p:extLst>
              <p:ext uri="{D42A27DB-BD31-4B8C-83A1-F6EECF244321}">
                <p14:modId xmlns:p14="http://schemas.microsoft.com/office/powerpoint/2010/main" val="189503858"/>
              </p:ext>
            </p:extLst>
          </p:nvPr>
        </p:nvGraphicFramePr>
        <p:xfrm>
          <a:off x="674654" y="2904333"/>
          <a:ext cx="3790813" cy="906525"/>
        </p:xfrm>
        <a:graphic>
          <a:graphicData uri="http://schemas.openxmlformats.org/drawingml/2006/table">
            <a:tbl>
              <a:tblPr/>
              <a:tblGrid>
                <a:gridCol w="991546">
                  <a:extLst>
                    <a:ext uri="{9D8B030D-6E8A-4147-A177-3AD203B41FA5}">
                      <a16:colId xmlns:a16="http://schemas.microsoft.com/office/drawing/2014/main" val="2965993765"/>
                    </a:ext>
                  </a:extLst>
                </a:gridCol>
                <a:gridCol w="1301786">
                  <a:extLst>
                    <a:ext uri="{9D8B030D-6E8A-4147-A177-3AD203B41FA5}">
                      <a16:colId xmlns:a16="http://schemas.microsoft.com/office/drawing/2014/main" val="3251381933"/>
                    </a:ext>
                  </a:extLst>
                </a:gridCol>
                <a:gridCol w="1497481">
                  <a:extLst>
                    <a:ext uri="{9D8B030D-6E8A-4147-A177-3AD203B41FA5}">
                      <a16:colId xmlns:a16="http://schemas.microsoft.com/office/drawing/2014/main" val="3639221806"/>
                    </a:ext>
                  </a:extLst>
                </a:gridCol>
              </a:tblGrid>
              <a:tr h="354075">
                <a:tc>
                  <a:txBody>
                    <a:bodyPr/>
                    <a:lstStyle/>
                    <a:p>
                      <a:pPr algn="l" fontAlgn="b">
                        <a:buNone/>
                      </a:pPr>
                      <a:r>
                        <a:rPr lang="en-KE" sz="1100" b="0" i="0" u="none" strike="noStrike">
                          <a:solidFill>
                            <a:srgbClr val="000000"/>
                          </a:solidFill>
                          <a:effectLst/>
                          <a:latin typeface="Aptos Narrow" panose="020B000402020202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100" b="1" i="0" u="none" strike="noStrike">
                          <a:solidFill>
                            <a:srgbClr val="000000"/>
                          </a:solidFill>
                          <a:effectLst/>
                          <a:latin typeface="Aptos Narrow" panose="020B0004020202020204" pitchFamily="34" charset="0"/>
                        </a:rPr>
                        <a:t>Observed Distribution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US" sz="1100" b="1" i="0" u="none" strike="noStrike" dirty="0">
                          <a:solidFill>
                            <a:srgbClr val="000000"/>
                          </a:solidFill>
                          <a:effectLst/>
                          <a:latin typeface="Aptos Narrow" panose="020B0004020202020204" pitchFamily="34" charset="0"/>
                        </a:rPr>
                        <a:t>Expected if balanced (~94 each):</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57838637"/>
                  </a:ext>
                </a:extLst>
              </a:tr>
              <a:tr h="184150">
                <a:tc>
                  <a:txBody>
                    <a:bodyPr/>
                    <a:lstStyle/>
                    <a:p>
                      <a:pPr algn="l" fontAlgn="ctr">
                        <a:buNone/>
                      </a:pPr>
                      <a:r>
                        <a:rPr lang="en-US" sz="1100" b="0" i="0" u="none" strike="noStrike">
                          <a:solidFill>
                            <a:srgbClr val="000000"/>
                          </a:solidFill>
                          <a:effectLst/>
                          <a:latin typeface="Aptos Narrow" panose="020B0004020202020204" pitchFamily="34" charset="0"/>
                        </a:rPr>
                        <a:t>Overspent</a:t>
                      </a:r>
                    </a:p>
                  </a:txBody>
                  <a:tcPr marL="7620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KE" sz="1100" b="0" i="0" u="none" strike="noStrike">
                          <a:solidFill>
                            <a:srgbClr val="000000"/>
                          </a:solidFill>
                          <a:effectLst/>
                          <a:latin typeface="Aptos Narrow" panose="020B0004020202020204" pitchFamily="34" charset="0"/>
                        </a:rPr>
                        <a:t>93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KE" sz="1100" b="0" i="0" u="none" strike="noStrike" dirty="0">
                          <a:solidFill>
                            <a:srgbClr val="000000"/>
                          </a:solidFill>
                          <a:effectLst/>
                          <a:latin typeface="Aptos Narrow" panose="020B0004020202020204" pitchFamily="34" charset="0"/>
                        </a:rPr>
                        <a:t>94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9236489"/>
                  </a:ext>
                </a:extLst>
              </a:tr>
              <a:tr h="184150">
                <a:tc>
                  <a:txBody>
                    <a:bodyPr/>
                    <a:lstStyle/>
                    <a:p>
                      <a:pPr algn="l" fontAlgn="ctr">
                        <a:buNone/>
                      </a:pPr>
                      <a:r>
                        <a:rPr lang="en-US" sz="1100" b="0" i="0" u="none" strike="noStrike">
                          <a:solidFill>
                            <a:srgbClr val="000000"/>
                          </a:solidFill>
                          <a:effectLst/>
                          <a:latin typeface="Aptos Narrow" panose="020B0004020202020204" pitchFamily="34" charset="0"/>
                        </a:rPr>
                        <a:t>Underspent</a:t>
                      </a:r>
                    </a:p>
                  </a:txBody>
                  <a:tcPr marL="7620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KE" sz="1100" b="0" i="0" u="none" strike="noStrike">
                          <a:solidFill>
                            <a:srgbClr val="000000"/>
                          </a:solidFill>
                          <a:effectLst/>
                          <a:latin typeface="Aptos Narrow" panose="020B0004020202020204" pitchFamily="34" charset="0"/>
                        </a:rPr>
                        <a:t>142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KE" sz="1100" b="0" i="0" u="none" strike="noStrike" dirty="0">
                          <a:solidFill>
                            <a:srgbClr val="000000"/>
                          </a:solidFill>
                          <a:effectLst/>
                          <a:latin typeface="Aptos Narrow" panose="020B0004020202020204" pitchFamily="34" charset="0"/>
                        </a:rPr>
                        <a:t>94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36079945"/>
                  </a:ext>
                </a:extLst>
              </a:tr>
              <a:tr h="184150">
                <a:tc>
                  <a:txBody>
                    <a:bodyPr/>
                    <a:lstStyle/>
                    <a:p>
                      <a:pPr algn="l" fontAlgn="ctr">
                        <a:buNone/>
                      </a:pPr>
                      <a:r>
                        <a:rPr lang="en-US" sz="1100" b="0" i="0" u="none" strike="noStrike">
                          <a:solidFill>
                            <a:srgbClr val="000000"/>
                          </a:solidFill>
                          <a:effectLst/>
                          <a:latin typeface="Aptos Narrow" panose="020B0004020202020204" pitchFamily="34" charset="0"/>
                        </a:rPr>
                        <a:t>On Budget</a:t>
                      </a:r>
                    </a:p>
                  </a:txBody>
                  <a:tcPr marL="7620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KE" sz="1100" b="0" i="0" u="none" strike="noStrike" dirty="0">
                          <a:solidFill>
                            <a:srgbClr val="000000"/>
                          </a:solidFill>
                          <a:effectLst/>
                          <a:latin typeface="Aptos Narrow" panose="020B0004020202020204" pitchFamily="34" charset="0"/>
                        </a:rPr>
                        <a:t>46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KE" sz="1100" b="0" i="0" u="none" strike="noStrike" dirty="0">
                          <a:solidFill>
                            <a:srgbClr val="000000"/>
                          </a:solidFill>
                          <a:effectLst/>
                          <a:latin typeface="Aptos Narrow" panose="020B0004020202020204" pitchFamily="34" charset="0"/>
                        </a:rPr>
                        <a:t>94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27023337"/>
                  </a:ext>
                </a:extLst>
              </a:tr>
            </a:tbl>
          </a:graphicData>
        </a:graphic>
      </p:graphicFrame>
      <p:sp>
        <p:nvSpPr>
          <p:cNvPr id="12" name="TextBox 11">
            <a:extLst>
              <a:ext uri="{FF2B5EF4-FFF2-40B4-BE49-F238E27FC236}">
                <a16:creationId xmlns:a16="http://schemas.microsoft.com/office/drawing/2014/main" id="{4084F233-E57B-9F5E-E0C9-3029CD2C44B5}"/>
              </a:ext>
            </a:extLst>
          </p:cNvPr>
          <p:cNvSpPr txBox="1"/>
          <p:nvPr/>
        </p:nvSpPr>
        <p:spPr>
          <a:xfrm>
            <a:off x="541489" y="3911099"/>
            <a:ext cx="3122720" cy="307777"/>
          </a:xfrm>
          <a:prstGeom prst="rect">
            <a:avLst/>
          </a:prstGeom>
          <a:noFill/>
        </p:spPr>
        <p:txBody>
          <a:bodyPr wrap="square">
            <a:spAutoFit/>
          </a:bodyPr>
          <a:lstStyle/>
          <a:p>
            <a:r>
              <a:rPr lang="en-US" b="1" dirty="0"/>
              <a:t>p-value:</a:t>
            </a:r>
            <a:r>
              <a:rPr lang="en-US" dirty="0"/>
              <a:t> 2.07 × 10⁻¹¹ → Reject H₀</a:t>
            </a:r>
            <a:endParaRPr lang="en-KE" dirty="0"/>
          </a:p>
        </p:txBody>
      </p:sp>
      <p:sp>
        <p:nvSpPr>
          <p:cNvPr id="13" name="TextBox 12">
            <a:extLst>
              <a:ext uri="{FF2B5EF4-FFF2-40B4-BE49-F238E27FC236}">
                <a16:creationId xmlns:a16="http://schemas.microsoft.com/office/drawing/2014/main" id="{A2C38B11-54B0-ABB3-D9B0-C18A5A509440}"/>
              </a:ext>
            </a:extLst>
          </p:cNvPr>
          <p:cNvSpPr txBox="1"/>
          <p:nvPr/>
        </p:nvSpPr>
        <p:spPr>
          <a:xfrm>
            <a:off x="5879779" y="1933277"/>
            <a:ext cx="5903699" cy="1671227"/>
          </a:xfrm>
          <a:prstGeom prst="rect">
            <a:avLst/>
          </a:prstGeom>
          <a:noFill/>
        </p:spPr>
        <p:txBody>
          <a:bodyPr wrap="square" rtlCol="0">
            <a:spAutoFit/>
          </a:bodyPr>
          <a:lstStyle/>
          <a:p>
            <a:pPr marL="12700">
              <a:buSzPts val="2800"/>
            </a:pPr>
            <a:r>
              <a:rPr lang="en-US" sz="1600" dirty="0">
                <a:solidFill>
                  <a:srgbClr val="FD265E"/>
                </a:solidFill>
              </a:rPr>
              <a:t>Key Insights</a:t>
            </a:r>
          </a:p>
          <a:p>
            <a:pPr marL="12700" marR="5080" indent="-171450">
              <a:lnSpc>
                <a:spcPct val="121428"/>
              </a:lnSpc>
              <a:spcBef>
                <a:spcPts val="20"/>
              </a:spcBef>
              <a:buSzPts val="1000"/>
              <a:buFont typeface="Arial"/>
              <a:buChar char="•"/>
            </a:pPr>
            <a:r>
              <a:rPr lang="en-US" sz="1000" dirty="0">
                <a:solidFill>
                  <a:schemeClr val="tx2">
                    <a:lumMod val="10000"/>
                  </a:schemeClr>
                </a:solidFill>
                <a:latin typeface="Avenir"/>
              </a:rPr>
              <a:t>Since p-value ≪ 0.05, we reject H₀.</a:t>
            </a:r>
          </a:p>
          <a:p>
            <a:pPr marL="12700" marR="5080">
              <a:lnSpc>
                <a:spcPct val="121428"/>
              </a:lnSpc>
              <a:spcBef>
                <a:spcPts val="20"/>
              </a:spcBef>
              <a:buSzPts val="1000"/>
            </a:pPr>
            <a:r>
              <a:rPr lang="en-US" sz="1000" dirty="0">
                <a:solidFill>
                  <a:schemeClr val="tx2">
                    <a:lumMod val="10000"/>
                  </a:schemeClr>
                </a:solidFill>
                <a:latin typeface="Avenir"/>
              </a:rPr>
              <a:t>This means the distribution of MDAs across Overspent / Underspent / On Budget is not equal. This reveals that there’s a systematic bias:</a:t>
            </a:r>
          </a:p>
          <a:p>
            <a:pPr marL="12700" marR="5080" indent="-171450">
              <a:lnSpc>
                <a:spcPct val="121428"/>
              </a:lnSpc>
              <a:spcBef>
                <a:spcPts val="20"/>
              </a:spcBef>
              <a:buSzPts val="1000"/>
              <a:buFont typeface="Arial"/>
              <a:buChar char="•"/>
            </a:pPr>
            <a:r>
              <a:rPr lang="en-US" sz="1000" dirty="0">
                <a:solidFill>
                  <a:schemeClr val="tx2">
                    <a:lumMod val="10000"/>
                  </a:schemeClr>
                </a:solidFill>
                <a:latin typeface="Avenir"/>
              </a:rPr>
              <a:t>Most MDAs are underspending (142 vs expected ~94).</a:t>
            </a:r>
          </a:p>
          <a:p>
            <a:pPr marL="12700" marR="5080" indent="-171450">
              <a:lnSpc>
                <a:spcPct val="121428"/>
              </a:lnSpc>
              <a:spcBef>
                <a:spcPts val="20"/>
              </a:spcBef>
              <a:buSzPts val="1000"/>
              <a:buFont typeface="Arial"/>
              <a:buChar char="•"/>
            </a:pPr>
            <a:r>
              <a:rPr lang="en-US" sz="1000" dirty="0">
                <a:solidFill>
                  <a:schemeClr val="tx2">
                    <a:lumMod val="10000"/>
                  </a:schemeClr>
                </a:solidFill>
                <a:latin typeface="Avenir"/>
              </a:rPr>
              <a:t> Very few MDAs are On Budget (46 vs expected ~94).</a:t>
            </a:r>
          </a:p>
          <a:p>
            <a:pPr marL="12700" marR="5080" indent="-171450">
              <a:lnSpc>
                <a:spcPct val="121428"/>
              </a:lnSpc>
              <a:spcBef>
                <a:spcPts val="20"/>
              </a:spcBef>
              <a:buSzPts val="1000"/>
              <a:buFont typeface="Arial"/>
              <a:buChar char="•"/>
            </a:pPr>
            <a:r>
              <a:rPr lang="en-US" sz="1000" dirty="0">
                <a:solidFill>
                  <a:schemeClr val="tx2">
                    <a:lumMod val="10000"/>
                  </a:schemeClr>
                </a:solidFill>
                <a:latin typeface="Avenir"/>
              </a:rPr>
              <a:t>Overspent MDAs (93) are close to expected but still part of the imbalance.</a:t>
            </a:r>
          </a:p>
          <a:p>
            <a:endParaRPr lang="en-KE" dirty="0"/>
          </a:p>
        </p:txBody>
      </p:sp>
      <p:sp>
        <p:nvSpPr>
          <p:cNvPr id="15" name="TextBox 14">
            <a:extLst>
              <a:ext uri="{FF2B5EF4-FFF2-40B4-BE49-F238E27FC236}">
                <a16:creationId xmlns:a16="http://schemas.microsoft.com/office/drawing/2014/main" id="{C68A6F16-3818-394E-7E7F-DC5B20DCDBEE}"/>
              </a:ext>
            </a:extLst>
          </p:cNvPr>
          <p:cNvSpPr txBox="1"/>
          <p:nvPr/>
        </p:nvSpPr>
        <p:spPr>
          <a:xfrm>
            <a:off x="5879779" y="3830951"/>
            <a:ext cx="5903699" cy="1423467"/>
          </a:xfrm>
          <a:prstGeom prst="rect">
            <a:avLst/>
          </a:prstGeom>
          <a:noFill/>
        </p:spPr>
        <p:txBody>
          <a:bodyPr wrap="square" rtlCol="0">
            <a:spAutoFit/>
          </a:bodyPr>
          <a:lstStyle/>
          <a:p>
            <a:pPr marL="12700">
              <a:buSzPts val="2800"/>
            </a:pPr>
            <a:r>
              <a:rPr lang="en-US" sz="1600" dirty="0">
                <a:solidFill>
                  <a:srgbClr val="FD265E"/>
                </a:solidFill>
              </a:rPr>
              <a:t>Policy / Audit Implication</a:t>
            </a:r>
          </a:p>
          <a:p>
            <a:pPr marL="12700" marR="5080">
              <a:lnSpc>
                <a:spcPct val="121428"/>
              </a:lnSpc>
              <a:spcBef>
                <a:spcPts val="20"/>
              </a:spcBef>
              <a:buSzPts val="1000"/>
            </a:pPr>
            <a:r>
              <a:rPr lang="en-US" sz="1000" dirty="0">
                <a:solidFill>
                  <a:schemeClr val="tx2">
                    <a:lumMod val="10000"/>
                  </a:schemeClr>
                </a:solidFill>
                <a:latin typeface="Avenir"/>
              </a:rPr>
              <a:t>The scarcity of MDAs executing budgets as approved highlights deep inefficiencies in planning and absorption.</a:t>
            </a:r>
          </a:p>
          <a:p>
            <a:pPr marL="12700" marR="5080">
              <a:lnSpc>
                <a:spcPct val="121428"/>
              </a:lnSpc>
              <a:spcBef>
                <a:spcPts val="20"/>
              </a:spcBef>
              <a:buSzPts val="1000"/>
            </a:pPr>
            <a:r>
              <a:rPr lang="en-US" sz="1000" dirty="0">
                <a:solidFill>
                  <a:schemeClr val="tx2">
                    <a:lumMod val="10000"/>
                  </a:schemeClr>
                </a:solidFill>
                <a:latin typeface="Avenir"/>
              </a:rPr>
              <a:t>Underspending points to:</a:t>
            </a:r>
          </a:p>
          <a:p>
            <a:pPr marL="12700" marR="5080" indent="-171450">
              <a:lnSpc>
                <a:spcPct val="121428"/>
              </a:lnSpc>
              <a:spcBef>
                <a:spcPts val="20"/>
              </a:spcBef>
              <a:buSzPts val="1000"/>
              <a:buFont typeface="Arial"/>
              <a:buChar char="•"/>
            </a:pPr>
            <a:r>
              <a:rPr lang="en-US" sz="1000" dirty="0">
                <a:solidFill>
                  <a:schemeClr val="tx2">
                    <a:lumMod val="10000"/>
                  </a:schemeClr>
                </a:solidFill>
                <a:latin typeface="Avenir"/>
              </a:rPr>
              <a:t>Delayed fund disbursement</a:t>
            </a:r>
          </a:p>
          <a:p>
            <a:pPr marL="12700" marR="5080" indent="-171450">
              <a:lnSpc>
                <a:spcPct val="121428"/>
              </a:lnSpc>
              <a:spcBef>
                <a:spcPts val="20"/>
              </a:spcBef>
              <a:buSzPts val="1000"/>
              <a:buFont typeface="Arial"/>
              <a:buChar char="•"/>
            </a:pPr>
            <a:r>
              <a:rPr lang="en-US" sz="1000" dirty="0">
                <a:solidFill>
                  <a:schemeClr val="tx2">
                    <a:lumMod val="10000"/>
                  </a:schemeClr>
                </a:solidFill>
                <a:latin typeface="Avenir"/>
              </a:rPr>
              <a:t>Poor absorption capacity</a:t>
            </a:r>
          </a:p>
          <a:p>
            <a:pPr marL="12700" marR="5080" indent="-171450">
              <a:lnSpc>
                <a:spcPct val="121428"/>
              </a:lnSpc>
              <a:spcBef>
                <a:spcPts val="20"/>
              </a:spcBef>
              <a:buSzPts val="1000"/>
              <a:buFont typeface="Arial"/>
              <a:buChar char="•"/>
            </a:pPr>
            <a:r>
              <a:rPr lang="en-US" sz="1000" dirty="0">
                <a:solidFill>
                  <a:schemeClr val="tx2">
                    <a:lumMod val="10000"/>
                  </a:schemeClr>
                </a:solidFill>
                <a:latin typeface="Avenir"/>
              </a:rPr>
              <a:t>Overestimation during budget approval</a:t>
            </a:r>
          </a:p>
          <a:p>
            <a:pPr marL="12700">
              <a:buSzPts val="2800"/>
            </a:pPr>
            <a:endParaRPr lang="en-US" sz="1000" dirty="0">
              <a:solidFill>
                <a:srgbClr val="7F7F7F"/>
              </a:solidFill>
              <a:latin typeface="Avenir"/>
            </a:endParaRPr>
          </a:p>
        </p:txBody>
      </p:sp>
    </p:spTree>
    <p:extLst>
      <p:ext uri="{BB962C8B-B14F-4D97-AF65-F5344CB8AC3E}">
        <p14:creationId xmlns:p14="http://schemas.microsoft.com/office/powerpoint/2010/main" val="2403888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4">
          <a:extLst>
            <a:ext uri="{FF2B5EF4-FFF2-40B4-BE49-F238E27FC236}">
              <a16:creationId xmlns:a16="http://schemas.microsoft.com/office/drawing/2014/main" id="{C870F481-32DC-74AD-4B9D-9E30E258ACAC}"/>
            </a:ext>
          </a:extLst>
        </p:cNvPr>
        <p:cNvGrpSpPr/>
        <p:nvPr/>
      </p:nvGrpSpPr>
      <p:grpSpPr>
        <a:xfrm>
          <a:off x="0" y="0"/>
          <a:ext cx="0" cy="0"/>
          <a:chOff x="0" y="0"/>
          <a:chExt cx="0" cy="0"/>
        </a:xfrm>
      </p:grpSpPr>
      <p:sp>
        <p:nvSpPr>
          <p:cNvPr id="506" name="Google Shape;506;g2b9a9dcf0fa_0_1">
            <a:extLst>
              <a:ext uri="{FF2B5EF4-FFF2-40B4-BE49-F238E27FC236}">
                <a16:creationId xmlns:a16="http://schemas.microsoft.com/office/drawing/2014/main" id="{7A58CEB3-99F1-21B5-D76F-A2CC699EE3F0}"/>
              </a:ext>
            </a:extLst>
          </p:cNvPr>
          <p:cNvSpPr txBox="1"/>
          <p:nvPr/>
        </p:nvSpPr>
        <p:spPr>
          <a:xfrm>
            <a:off x="4926856" y="425342"/>
            <a:ext cx="2722685" cy="384706"/>
          </a:xfrm>
          <a:prstGeom prst="rect">
            <a:avLst/>
          </a:prstGeom>
          <a:noFill/>
          <a:ln>
            <a:noFill/>
          </a:ln>
        </p:spPr>
        <p:txBody>
          <a:bodyPr spcFirstLastPara="1" wrap="square" lIns="0" tIns="15225" rIns="0" bIns="0" anchor="t" anchorCtr="0">
            <a:spAutoFit/>
          </a:bodyPr>
          <a:lstStyle/>
          <a:p>
            <a:pPr marL="12700" lvl="0">
              <a:buSzPts val="2800"/>
            </a:pPr>
            <a:r>
              <a:rPr lang="en-US" sz="2400" dirty="0">
                <a:solidFill>
                  <a:srgbClr val="FD265E"/>
                </a:solidFill>
              </a:rPr>
              <a:t>Clustering Analysis</a:t>
            </a:r>
          </a:p>
        </p:txBody>
      </p:sp>
      <p:sp>
        <p:nvSpPr>
          <p:cNvPr id="15" name="TextBox 14">
            <a:extLst>
              <a:ext uri="{FF2B5EF4-FFF2-40B4-BE49-F238E27FC236}">
                <a16:creationId xmlns:a16="http://schemas.microsoft.com/office/drawing/2014/main" id="{7739421F-DB01-736E-A812-078C88BE2FE9}"/>
              </a:ext>
            </a:extLst>
          </p:cNvPr>
          <p:cNvSpPr txBox="1"/>
          <p:nvPr/>
        </p:nvSpPr>
        <p:spPr>
          <a:xfrm>
            <a:off x="532545" y="5109219"/>
            <a:ext cx="5903699" cy="1323439"/>
          </a:xfrm>
          <a:prstGeom prst="rect">
            <a:avLst/>
          </a:prstGeom>
          <a:noFill/>
        </p:spPr>
        <p:txBody>
          <a:bodyPr wrap="square" rtlCol="0">
            <a:spAutoFit/>
          </a:bodyPr>
          <a:lstStyle/>
          <a:p>
            <a:pPr marL="12700">
              <a:buSzPts val="2800"/>
            </a:pPr>
            <a:r>
              <a:rPr lang="en-US" sz="1000" dirty="0">
                <a:solidFill>
                  <a:schemeClr val="tx2">
                    <a:lumMod val="10000"/>
                  </a:schemeClr>
                </a:solidFill>
                <a:latin typeface="Avenir"/>
              </a:rPr>
              <a:t>We used </a:t>
            </a:r>
            <a:r>
              <a:rPr lang="en-US" sz="1000" b="1" dirty="0" err="1">
                <a:solidFill>
                  <a:schemeClr val="tx2">
                    <a:lumMod val="10000"/>
                  </a:schemeClr>
                </a:solidFill>
                <a:latin typeface="Avenir"/>
              </a:rPr>
              <a:t>KMeans</a:t>
            </a:r>
            <a:r>
              <a:rPr lang="en-US" sz="1000" b="1" dirty="0">
                <a:solidFill>
                  <a:schemeClr val="tx2">
                    <a:lumMod val="10000"/>
                  </a:schemeClr>
                </a:solidFill>
                <a:latin typeface="Avenir"/>
              </a:rPr>
              <a:t> clustering </a:t>
            </a:r>
            <a:r>
              <a:rPr lang="en-US" sz="1000" dirty="0">
                <a:solidFill>
                  <a:schemeClr val="tx2">
                    <a:lumMod val="10000"/>
                  </a:schemeClr>
                </a:solidFill>
                <a:latin typeface="Avenir"/>
              </a:rPr>
              <a:t>to group MDAs based on budget, utilization, and variance.</a:t>
            </a:r>
          </a:p>
          <a:p>
            <a:pPr marL="12700">
              <a:buSzPts val="2800"/>
            </a:pPr>
            <a:endParaRPr lang="en-US" sz="1000" dirty="0">
              <a:solidFill>
                <a:srgbClr val="7F7F7F"/>
              </a:solidFill>
              <a:latin typeface="Avenir"/>
            </a:endParaRPr>
          </a:p>
          <a:p>
            <a:pPr marL="12700">
              <a:buSzPts val="2800"/>
            </a:pPr>
            <a:r>
              <a:rPr lang="en-US" sz="1000" dirty="0">
                <a:solidFill>
                  <a:schemeClr val="tx2">
                    <a:lumMod val="10000"/>
                  </a:schemeClr>
                </a:solidFill>
                <a:latin typeface="Avenir"/>
              </a:rPr>
              <a:t>Three clusters emerged:</a:t>
            </a:r>
          </a:p>
          <a:p>
            <a:pPr marL="12700">
              <a:buSzPts val="2800"/>
            </a:pPr>
            <a:r>
              <a:rPr lang="en-US" sz="1000" b="1" dirty="0">
                <a:solidFill>
                  <a:schemeClr val="tx2">
                    <a:lumMod val="10000"/>
                  </a:schemeClr>
                </a:solidFill>
                <a:latin typeface="Avenir"/>
              </a:rPr>
              <a:t>Cluster 0 (Efficient Spenders</a:t>
            </a:r>
            <a:r>
              <a:rPr lang="en-US" sz="1000" dirty="0">
                <a:solidFill>
                  <a:schemeClr val="tx2">
                    <a:lumMod val="10000"/>
                  </a:schemeClr>
                </a:solidFill>
                <a:latin typeface="Avenir"/>
              </a:rPr>
              <a:t>): High utilization, low variance.</a:t>
            </a:r>
          </a:p>
          <a:p>
            <a:pPr marL="12700">
              <a:buSzPts val="2800"/>
            </a:pPr>
            <a:r>
              <a:rPr lang="en-US" sz="1000" b="1" dirty="0">
                <a:solidFill>
                  <a:schemeClr val="tx2">
                    <a:lumMod val="10000"/>
                  </a:schemeClr>
                </a:solidFill>
                <a:latin typeface="Avenir"/>
              </a:rPr>
              <a:t>Cluster 1 (</a:t>
            </a:r>
            <a:r>
              <a:rPr lang="en-US" sz="1000" b="1" dirty="0" err="1">
                <a:solidFill>
                  <a:schemeClr val="tx2">
                    <a:lumMod val="10000"/>
                  </a:schemeClr>
                </a:solidFill>
                <a:latin typeface="Avenir"/>
              </a:rPr>
              <a:t>Underspenders</a:t>
            </a:r>
            <a:r>
              <a:rPr lang="en-US" sz="1000" b="1" dirty="0">
                <a:solidFill>
                  <a:schemeClr val="tx2">
                    <a:lumMod val="10000"/>
                  </a:schemeClr>
                </a:solidFill>
                <a:latin typeface="Avenir"/>
              </a:rPr>
              <a:t>): </a:t>
            </a:r>
            <a:r>
              <a:rPr lang="en-US" sz="1000" dirty="0">
                <a:solidFill>
                  <a:schemeClr val="tx2">
                    <a:lumMod val="10000"/>
                  </a:schemeClr>
                </a:solidFill>
                <a:latin typeface="Avenir"/>
              </a:rPr>
              <a:t>low utilization, large positive variances.</a:t>
            </a:r>
          </a:p>
          <a:p>
            <a:pPr marL="12700">
              <a:buSzPts val="2800"/>
            </a:pPr>
            <a:r>
              <a:rPr lang="en-US" sz="1000" b="1" dirty="0">
                <a:solidFill>
                  <a:schemeClr val="tx2">
                    <a:lumMod val="10000"/>
                  </a:schemeClr>
                </a:solidFill>
                <a:latin typeface="Avenir"/>
              </a:rPr>
              <a:t>Cluster 2 (</a:t>
            </a:r>
            <a:r>
              <a:rPr lang="en-US" sz="1000" b="1" dirty="0" err="1">
                <a:solidFill>
                  <a:schemeClr val="tx2">
                    <a:lumMod val="10000"/>
                  </a:schemeClr>
                </a:solidFill>
                <a:latin typeface="Avenir"/>
              </a:rPr>
              <a:t>Overspenders</a:t>
            </a:r>
            <a:r>
              <a:rPr lang="en-US" sz="1000" b="1" dirty="0">
                <a:solidFill>
                  <a:schemeClr val="tx2">
                    <a:lumMod val="10000"/>
                  </a:schemeClr>
                </a:solidFill>
                <a:latin typeface="Avenir"/>
              </a:rPr>
              <a:t>): </a:t>
            </a:r>
            <a:r>
              <a:rPr lang="en-US" sz="1000" dirty="0" err="1">
                <a:solidFill>
                  <a:schemeClr val="tx2">
                    <a:lumMod val="10000"/>
                  </a:schemeClr>
                </a:solidFill>
                <a:latin typeface="Avenir"/>
              </a:rPr>
              <a:t>Overspenders</a:t>
            </a:r>
            <a:r>
              <a:rPr lang="en-US" sz="1000" dirty="0">
                <a:solidFill>
                  <a:schemeClr val="tx2">
                    <a:lumMod val="10000"/>
                  </a:schemeClr>
                </a:solidFill>
                <a:latin typeface="Avenir"/>
              </a:rPr>
              <a:t> Negative variances, spent more than allocated.</a:t>
            </a:r>
          </a:p>
          <a:p>
            <a:pPr marL="12700">
              <a:buSzPts val="2800"/>
            </a:pPr>
            <a:endParaRPr lang="en-US" sz="1000" dirty="0">
              <a:solidFill>
                <a:schemeClr val="tx2">
                  <a:lumMod val="10000"/>
                </a:schemeClr>
              </a:solidFill>
              <a:latin typeface="Avenir"/>
            </a:endParaRPr>
          </a:p>
          <a:p>
            <a:pPr marL="12700">
              <a:buSzPts val="2800"/>
            </a:pPr>
            <a:r>
              <a:rPr lang="en-US" sz="1000" dirty="0">
                <a:solidFill>
                  <a:schemeClr val="tx2">
                    <a:lumMod val="10000"/>
                  </a:schemeClr>
                </a:solidFill>
                <a:latin typeface="Avenir"/>
              </a:rPr>
              <a:t>Most MDAs fall in Cluster 0, but the existence of risky outliers (Clusters 1 &amp; 2) signals red flags for audits.</a:t>
            </a:r>
          </a:p>
        </p:txBody>
      </p:sp>
      <p:pic>
        <p:nvPicPr>
          <p:cNvPr id="2" name="Picture 1">
            <a:extLst>
              <a:ext uri="{FF2B5EF4-FFF2-40B4-BE49-F238E27FC236}">
                <a16:creationId xmlns:a16="http://schemas.microsoft.com/office/drawing/2014/main" id="{26607863-1568-DAEB-4DB5-6D38FECA7A29}"/>
              </a:ext>
            </a:extLst>
          </p:cNvPr>
          <p:cNvPicPr>
            <a:picLocks noChangeAspect="1"/>
          </p:cNvPicPr>
          <p:nvPr/>
        </p:nvPicPr>
        <p:blipFill>
          <a:blip r:embed="rId3"/>
          <a:stretch>
            <a:fillRect/>
          </a:stretch>
        </p:blipFill>
        <p:spPr>
          <a:xfrm>
            <a:off x="429087" y="1503610"/>
            <a:ext cx="4847208" cy="3398315"/>
          </a:xfrm>
          <a:prstGeom prst="rect">
            <a:avLst/>
          </a:prstGeom>
        </p:spPr>
      </p:pic>
      <p:pic>
        <p:nvPicPr>
          <p:cNvPr id="4" name="Picture 3">
            <a:extLst>
              <a:ext uri="{FF2B5EF4-FFF2-40B4-BE49-F238E27FC236}">
                <a16:creationId xmlns:a16="http://schemas.microsoft.com/office/drawing/2014/main" id="{307A5108-0950-06FC-85C3-BAFE6C2E381C}"/>
              </a:ext>
            </a:extLst>
          </p:cNvPr>
          <p:cNvPicPr>
            <a:picLocks noChangeAspect="1"/>
          </p:cNvPicPr>
          <p:nvPr/>
        </p:nvPicPr>
        <p:blipFill>
          <a:blip r:embed="rId4"/>
          <a:stretch>
            <a:fillRect/>
          </a:stretch>
        </p:blipFill>
        <p:spPr>
          <a:xfrm>
            <a:off x="6915707" y="1503610"/>
            <a:ext cx="4847208" cy="3398314"/>
          </a:xfrm>
          <a:prstGeom prst="rect">
            <a:avLst/>
          </a:prstGeom>
        </p:spPr>
      </p:pic>
      <p:sp>
        <p:nvSpPr>
          <p:cNvPr id="5" name="TextBox 4">
            <a:extLst>
              <a:ext uri="{FF2B5EF4-FFF2-40B4-BE49-F238E27FC236}">
                <a16:creationId xmlns:a16="http://schemas.microsoft.com/office/drawing/2014/main" id="{B9F136E0-7858-C5A6-EE42-DFB6C947F128}"/>
              </a:ext>
            </a:extLst>
          </p:cNvPr>
          <p:cNvSpPr txBox="1"/>
          <p:nvPr/>
        </p:nvSpPr>
        <p:spPr>
          <a:xfrm>
            <a:off x="4296792" y="720337"/>
            <a:ext cx="3835154" cy="523220"/>
          </a:xfrm>
          <a:prstGeom prst="rect">
            <a:avLst/>
          </a:prstGeom>
          <a:noFill/>
        </p:spPr>
        <p:txBody>
          <a:bodyPr wrap="square" rtlCol="0">
            <a:spAutoFit/>
          </a:bodyPr>
          <a:lstStyle/>
          <a:p>
            <a:r>
              <a:rPr lang="en-US" i="1" dirty="0">
                <a:solidFill>
                  <a:srgbClr val="FD265E"/>
                </a:solidFill>
                <a:sym typeface="Avenir"/>
              </a:rPr>
              <a:t>Spending Behavior Clusters Across MDAs</a:t>
            </a:r>
          </a:p>
          <a:p>
            <a:endParaRPr lang="en-KE" dirty="0"/>
          </a:p>
        </p:txBody>
      </p:sp>
    </p:spTree>
    <p:extLst>
      <p:ext uri="{BB962C8B-B14F-4D97-AF65-F5344CB8AC3E}">
        <p14:creationId xmlns:p14="http://schemas.microsoft.com/office/powerpoint/2010/main" val="1295832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4">
          <a:extLst>
            <a:ext uri="{FF2B5EF4-FFF2-40B4-BE49-F238E27FC236}">
              <a16:creationId xmlns:a16="http://schemas.microsoft.com/office/drawing/2014/main" id="{B4BA0FD7-DD0D-CC53-6D7F-27B1C5CCBDD6}"/>
            </a:ext>
          </a:extLst>
        </p:cNvPr>
        <p:cNvGrpSpPr/>
        <p:nvPr/>
      </p:nvGrpSpPr>
      <p:grpSpPr>
        <a:xfrm>
          <a:off x="0" y="0"/>
          <a:ext cx="0" cy="0"/>
          <a:chOff x="0" y="0"/>
          <a:chExt cx="0" cy="0"/>
        </a:xfrm>
      </p:grpSpPr>
      <p:sp>
        <p:nvSpPr>
          <p:cNvPr id="506" name="Google Shape;506;g2b9a9dcf0fa_0_1">
            <a:extLst>
              <a:ext uri="{FF2B5EF4-FFF2-40B4-BE49-F238E27FC236}">
                <a16:creationId xmlns:a16="http://schemas.microsoft.com/office/drawing/2014/main" id="{A48EAE93-AAA3-9744-9B86-D71ED141BC00}"/>
              </a:ext>
            </a:extLst>
          </p:cNvPr>
          <p:cNvSpPr txBox="1"/>
          <p:nvPr/>
        </p:nvSpPr>
        <p:spPr>
          <a:xfrm>
            <a:off x="3275612" y="440284"/>
            <a:ext cx="6063699" cy="384706"/>
          </a:xfrm>
          <a:prstGeom prst="rect">
            <a:avLst/>
          </a:prstGeom>
          <a:noFill/>
          <a:ln>
            <a:noFill/>
          </a:ln>
        </p:spPr>
        <p:txBody>
          <a:bodyPr spcFirstLastPara="1" wrap="square" lIns="0" tIns="15225" rIns="0" bIns="0" anchor="t" anchorCtr="0">
            <a:spAutoFit/>
          </a:bodyPr>
          <a:lstStyle/>
          <a:p>
            <a:pPr marL="12700" lvl="0">
              <a:buSzPts val="2800"/>
            </a:pPr>
            <a:r>
              <a:rPr lang="en-US" sz="2400" dirty="0">
                <a:solidFill>
                  <a:srgbClr val="FD265E"/>
                </a:solidFill>
              </a:rPr>
              <a:t>Budget and Expenditure Trends Over Time</a:t>
            </a:r>
          </a:p>
        </p:txBody>
      </p:sp>
      <p:sp>
        <p:nvSpPr>
          <p:cNvPr id="15" name="TextBox 14">
            <a:extLst>
              <a:ext uri="{FF2B5EF4-FFF2-40B4-BE49-F238E27FC236}">
                <a16:creationId xmlns:a16="http://schemas.microsoft.com/office/drawing/2014/main" id="{F2C06DCE-F22E-B7A3-A7CC-39BE48F38134}"/>
              </a:ext>
            </a:extLst>
          </p:cNvPr>
          <p:cNvSpPr txBox="1"/>
          <p:nvPr/>
        </p:nvSpPr>
        <p:spPr>
          <a:xfrm>
            <a:off x="403762" y="4916779"/>
            <a:ext cx="5903699" cy="1261884"/>
          </a:xfrm>
          <a:prstGeom prst="rect">
            <a:avLst/>
          </a:prstGeom>
          <a:noFill/>
        </p:spPr>
        <p:txBody>
          <a:bodyPr wrap="square" rtlCol="0">
            <a:spAutoFit/>
          </a:bodyPr>
          <a:lstStyle/>
          <a:p>
            <a:pPr marL="12700">
              <a:buSzPts val="2800"/>
            </a:pPr>
            <a:r>
              <a:rPr lang="en-US" sz="1600" dirty="0">
                <a:solidFill>
                  <a:srgbClr val="FD265E"/>
                </a:solidFill>
              </a:rPr>
              <a:t>Key Insights</a:t>
            </a:r>
          </a:p>
          <a:p>
            <a:pPr marL="12700">
              <a:buSzPts val="2800"/>
            </a:pPr>
            <a:endParaRPr lang="en-US" sz="1000" b="1" dirty="0">
              <a:solidFill>
                <a:schemeClr val="tx2">
                  <a:lumMod val="10000"/>
                </a:schemeClr>
              </a:solidFill>
              <a:latin typeface="Avenir"/>
            </a:endParaRPr>
          </a:p>
          <a:p>
            <a:pPr marL="12700">
              <a:buSzPts val="2800"/>
            </a:pPr>
            <a:r>
              <a:rPr lang="en-US" sz="1000" b="1" dirty="0">
                <a:solidFill>
                  <a:schemeClr val="tx2">
                    <a:lumMod val="10000"/>
                  </a:schemeClr>
                </a:solidFill>
                <a:latin typeface="Avenir"/>
              </a:rPr>
              <a:t>Budget Growth: </a:t>
            </a:r>
            <a:r>
              <a:rPr lang="en-US" sz="1000" dirty="0">
                <a:solidFill>
                  <a:schemeClr val="tx2">
                    <a:lumMod val="10000"/>
                  </a:schemeClr>
                </a:solidFill>
                <a:latin typeface="Avenir"/>
              </a:rPr>
              <a:t>Approved budgets have generally increased across years.  </a:t>
            </a:r>
          </a:p>
          <a:p>
            <a:pPr marL="12700">
              <a:buSzPts val="2800"/>
            </a:pPr>
            <a:r>
              <a:rPr lang="en-US" sz="1000" b="1" dirty="0">
                <a:solidFill>
                  <a:schemeClr val="tx2">
                    <a:lumMod val="10000"/>
                  </a:schemeClr>
                </a:solidFill>
                <a:latin typeface="Avenir"/>
              </a:rPr>
              <a:t>Expenditure Gaps</a:t>
            </a:r>
            <a:r>
              <a:rPr lang="en-US" sz="1000" dirty="0">
                <a:solidFill>
                  <a:schemeClr val="tx2">
                    <a:lumMod val="10000"/>
                  </a:schemeClr>
                </a:solidFill>
                <a:latin typeface="Avenir"/>
              </a:rPr>
              <a:t>: In some years, expenditures lag behind allocations, creating under-utilization.  </a:t>
            </a:r>
          </a:p>
          <a:p>
            <a:pPr marL="12700">
              <a:buSzPts val="2800"/>
            </a:pPr>
            <a:r>
              <a:rPr lang="en-US" sz="1000" b="1" dirty="0">
                <a:solidFill>
                  <a:schemeClr val="tx2">
                    <a:lumMod val="10000"/>
                  </a:schemeClr>
                </a:solidFill>
                <a:latin typeface="Avenir"/>
              </a:rPr>
              <a:t>Variance Trends: </a:t>
            </a:r>
            <a:r>
              <a:rPr lang="en-US" sz="1000" dirty="0">
                <a:solidFill>
                  <a:schemeClr val="tx2">
                    <a:lumMod val="10000"/>
                  </a:schemeClr>
                </a:solidFill>
                <a:latin typeface="Avenir"/>
              </a:rPr>
              <a:t>Variance spikes in certain years suggest inefficiencies or unspent funds.  </a:t>
            </a:r>
          </a:p>
          <a:p>
            <a:pPr marL="12700">
              <a:buSzPts val="2800"/>
            </a:pPr>
            <a:endParaRPr lang="en-US" sz="1000" dirty="0">
              <a:solidFill>
                <a:schemeClr val="tx2">
                  <a:lumMod val="10000"/>
                </a:schemeClr>
              </a:solidFill>
              <a:latin typeface="Avenir"/>
            </a:endParaRPr>
          </a:p>
          <a:p>
            <a:pPr marL="12700">
              <a:buSzPts val="2800"/>
            </a:pPr>
            <a:r>
              <a:rPr lang="en-US" sz="1000" dirty="0">
                <a:solidFill>
                  <a:schemeClr val="tx2">
                    <a:lumMod val="10000"/>
                  </a:schemeClr>
                </a:solidFill>
                <a:latin typeface="Avenir"/>
              </a:rPr>
              <a:t>These findings can guide fiscal policy and highlight years where budget execution needs scrutiny..</a:t>
            </a:r>
          </a:p>
        </p:txBody>
      </p:sp>
      <p:pic>
        <p:nvPicPr>
          <p:cNvPr id="3" name="Picture 2">
            <a:extLst>
              <a:ext uri="{FF2B5EF4-FFF2-40B4-BE49-F238E27FC236}">
                <a16:creationId xmlns:a16="http://schemas.microsoft.com/office/drawing/2014/main" id="{C4348408-5A97-9DED-E25E-2A15711326B9}"/>
              </a:ext>
            </a:extLst>
          </p:cNvPr>
          <p:cNvPicPr>
            <a:picLocks noChangeAspect="1"/>
          </p:cNvPicPr>
          <p:nvPr/>
        </p:nvPicPr>
        <p:blipFill>
          <a:blip r:embed="rId3"/>
          <a:stretch>
            <a:fillRect/>
          </a:stretch>
        </p:blipFill>
        <p:spPr>
          <a:xfrm>
            <a:off x="371475" y="1012942"/>
            <a:ext cx="5724525" cy="3686175"/>
          </a:xfrm>
          <a:prstGeom prst="rect">
            <a:avLst/>
          </a:prstGeom>
        </p:spPr>
      </p:pic>
      <p:pic>
        <p:nvPicPr>
          <p:cNvPr id="7" name="Picture 6">
            <a:extLst>
              <a:ext uri="{FF2B5EF4-FFF2-40B4-BE49-F238E27FC236}">
                <a16:creationId xmlns:a16="http://schemas.microsoft.com/office/drawing/2014/main" id="{30B824CA-E8F5-E8F3-A137-AE6702400A41}"/>
              </a:ext>
            </a:extLst>
          </p:cNvPr>
          <p:cNvPicPr>
            <a:picLocks noChangeAspect="1"/>
          </p:cNvPicPr>
          <p:nvPr/>
        </p:nvPicPr>
        <p:blipFill>
          <a:blip r:embed="rId4"/>
          <a:stretch>
            <a:fillRect/>
          </a:stretch>
        </p:blipFill>
        <p:spPr>
          <a:xfrm>
            <a:off x="6096000" y="1027797"/>
            <a:ext cx="5791200" cy="3686175"/>
          </a:xfrm>
          <a:prstGeom prst="rect">
            <a:avLst/>
          </a:prstGeom>
        </p:spPr>
      </p:pic>
    </p:spTree>
    <p:extLst>
      <p:ext uri="{BB962C8B-B14F-4D97-AF65-F5344CB8AC3E}">
        <p14:creationId xmlns:p14="http://schemas.microsoft.com/office/powerpoint/2010/main" val="2026332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a:extLst>
            <a:ext uri="{FF2B5EF4-FFF2-40B4-BE49-F238E27FC236}">
              <a16:creationId xmlns:a16="http://schemas.microsoft.com/office/drawing/2014/main" id="{6D1DF77F-368C-A7FB-B20F-0FAAC7DCFC5C}"/>
            </a:ext>
          </a:extLst>
        </p:cNvPr>
        <p:cNvGrpSpPr/>
        <p:nvPr/>
      </p:nvGrpSpPr>
      <p:grpSpPr>
        <a:xfrm>
          <a:off x="0" y="0"/>
          <a:ext cx="0" cy="0"/>
          <a:chOff x="0" y="0"/>
          <a:chExt cx="0" cy="0"/>
        </a:xfrm>
      </p:grpSpPr>
      <p:sp>
        <p:nvSpPr>
          <p:cNvPr id="174" name="Google Shape;174;p6">
            <a:extLst>
              <a:ext uri="{FF2B5EF4-FFF2-40B4-BE49-F238E27FC236}">
                <a16:creationId xmlns:a16="http://schemas.microsoft.com/office/drawing/2014/main" id="{2F0F5E41-E06A-860F-CA69-97C04B417EE3}"/>
              </a:ext>
            </a:extLst>
          </p:cNvPr>
          <p:cNvSpPr/>
          <p:nvPr/>
        </p:nvSpPr>
        <p:spPr>
          <a:xfrm>
            <a:off x="169839" y="153364"/>
            <a:ext cx="11844759" cy="6551271"/>
          </a:xfrm>
          <a:prstGeom prst="roundRect">
            <a:avLst>
              <a:gd name="adj" fmla="val 0"/>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42" name="TextBox 41">
            <a:extLst>
              <a:ext uri="{FF2B5EF4-FFF2-40B4-BE49-F238E27FC236}">
                <a16:creationId xmlns:a16="http://schemas.microsoft.com/office/drawing/2014/main" id="{980E17CB-DECE-5D27-CCD0-C859BC114DD8}"/>
              </a:ext>
            </a:extLst>
          </p:cNvPr>
          <p:cNvSpPr txBox="1"/>
          <p:nvPr/>
        </p:nvSpPr>
        <p:spPr>
          <a:xfrm>
            <a:off x="394507" y="1662976"/>
            <a:ext cx="5732902"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272A2A"/>
                </a:solidFill>
                <a:effectLst/>
                <a:uLnTx/>
                <a:uFillTx/>
                <a:latin typeface="Avenir"/>
                <a:cs typeface="Arial"/>
                <a:sym typeface="Arial"/>
              </a:rPr>
              <a:t>Feature Engineering &amp; Modeling Outcomes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KE"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8" name="Rounded Rectangle 19">
            <a:extLst>
              <a:ext uri="{FF2B5EF4-FFF2-40B4-BE49-F238E27FC236}">
                <a16:creationId xmlns:a16="http://schemas.microsoft.com/office/drawing/2014/main" id="{82EAC7BA-E05B-2E19-A97F-F255B6E158FD}"/>
              </a:ext>
            </a:extLst>
          </p:cNvPr>
          <p:cNvSpPr/>
          <p:nvPr/>
        </p:nvSpPr>
        <p:spPr>
          <a:xfrm>
            <a:off x="6751034" y="1302289"/>
            <a:ext cx="4733581" cy="307777"/>
          </a:xfrm>
          <a:prstGeom prst="roundRect">
            <a:avLst>
              <a:gd name="adj" fmla="val 27536"/>
            </a:avLst>
          </a:prstGeom>
          <a:solidFill>
            <a:srgbClr val="D8E6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0000"/>
                </a:solidFill>
                <a:effectLst/>
                <a:uLnTx/>
                <a:uFillTx/>
                <a:latin typeface="Rooney Regular" panose="020F0503040306060404" pitchFamily="34" charset="77"/>
                <a:ea typeface="+mn-ea"/>
                <a:cs typeface="+mn-cs"/>
                <a:sym typeface="Arial"/>
              </a:rPr>
              <a:t>Model Performance (Tuned </a:t>
            </a:r>
            <a:r>
              <a:rPr kumimoji="0" lang="en-US" sz="1400" b="1" i="0" u="none" strike="noStrike" kern="0" cap="none" spc="0" normalizeH="0" baseline="0" noProof="0" dirty="0" err="1">
                <a:ln>
                  <a:noFill/>
                </a:ln>
                <a:solidFill>
                  <a:srgbClr val="FF0000"/>
                </a:solidFill>
                <a:effectLst/>
                <a:uLnTx/>
                <a:uFillTx/>
                <a:latin typeface="Rooney Regular" panose="020F0503040306060404" pitchFamily="34" charset="77"/>
                <a:ea typeface="+mn-ea"/>
                <a:cs typeface="+mn-cs"/>
                <a:sym typeface="Arial"/>
              </a:rPr>
              <a:t>XGBoost</a:t>
            </a:r>
            <a:r>
              <a:rPr kumimoji="0" lang="en-US" sz="1400" b="1" i="0" u="none" strike="noStrike" kern="0" cap="none" spc="0" normalizeH="0" baseline="0" noProof="0" dirty="0">
                <a:ln>
                  <a:noFill/>
                </a:ln>
                <a:solidFill>
                  <a:srgbClr val="FF0000"/>
                </a:solidFill>
                <a:effectLst/>
                <a:uLnTx/>
                <a:uFillTx/>
                <a:latin typeface="Rooney Regular" panose="020F0503040306060404" pitchFamily="34" charset="77"/>
                <a:ea typeface="+mn-ea"/>
                <a:cs typeface="+mn-cs"/>
                <a:sym typeface="Arial"/>
              </a:rPr>
              <a:t>)</a:t>
            </a:r>
          </a:p>
        </p:txBody>
      </p:sp>
      <p:sp>
        <p:nvSpPr>
          <p:cNvPr id="49" name="TextBox 48">
            <a:extLst>
              <a:ext uri="{FF2B5EF4-FFF2-40B4-BE49-F238E27FC236}">
                <a16:creationId xmlns:a16="http://schemas.microsoft.com/office/drawing/2014/main" id="{00AF65C1-FDB5-4BBB-B2D4-3BEE832DBD05}"/>
              </a:ext>
            </a:extLst>
          </p:cNvPr>
          <p:cNvSpPr txBox="1"/>
          <p:nvPr/>
        </p:nvSpPr>
        <p:spPr>
          <a:xfrm>
            <a:off x="6809612" y="1812368"/>
            <a:ext cx="5087157" cy="267765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venir Next" panose="020B0503020202020204"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venir Next" panose="020B0503020202020204"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venir Next" panose="020B0503020202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KE"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Rounded Rectangle 19">
            <a:extLst>
              <a:ext uri="{FF2B5EF4-FFF2-40B4-BE49-F238E27FC236}">
                <a16:creationId xmlns:a16="http://schemas.microsoft.com/office/drawing/2014/main" id="{ECECFE6E-7A33-CA70-E7FE-A828494BEBE7}"/>
              </a:ext>
            </a:extLst>
          </p:cNvPr>
          <p:cNvSpPr/>
          <p:nvPr/>
        </p:nvSpPr>
        <p:spPr>
          <a:xfrm>
            <a:off x="6809612" y="2334897"/>
            <a:ext cx="4733581" cy="307777"/>
          </a:xfrm>
          <a:prstGeom prst="roundRect">
            <a:avLst>
              <a:gd name="adj" fmla="val 27536"/>
            </a:avLst>
          </a:prstGeom>
          <a:solidFill>
            <a:srgbClr val="D8E6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0000"/>
                </a:solidFill>
                <a:effectLst/>
                <a:uLnTx/>
                <a:uFillTx/>
                <a:latin typeface="Rooney Regular" panose="020F0503040306060404" pitchFamily="34" charset="77"/>
                <a:ea typeface="+mn-ea"/>
                <a:cs typeface="+mn-cs"/>
                <a:sym typeface="Arial"/>
              </a:rPr>
              <a:t>Key Findings:</a:t>
            </a:r>
          </a:p>
        </p:txBody>
      </p:sp>
      <p:grpSp>
        <p:nvGrpSpPr>
          <p:cNvPr id="6" name="Group 5">
            <a:extLst>
              <a:ext uri="{FF2B5EF4-FFF2-40B4-BE49-F238E27FC236}">
                <a16:creationId xmlns:a16="http://schemas.microsoft.com/office/drawing/2014/main" id="{31D95BB7-2F12-6633-C19C-0D47528AE7F2}"/>
              </a:ext>
            </a:extLst>
          </p:cNvPr>
          <p:cNvGrpSpPr/>
          <p:nvPr/>
        </p:nvGrpSpPr>
        <p:grpSpPr>
          <a:xfrm>
            <a:off x="6515393" y="891646"/>
            <a:ext cx="5477565" cy="5610687"/>
            <a:chOff x="6515393" y="891646"/>
            <a:chExt cx="5477565" cy="5610687"/>
          </a:xfrm>
        </p:grpSpPr>
        <p:sp>
          <p:nvSpPr>
            <p:cNvPr id="5" name="TextBox 4">
              <a:extLst>
                <a:ext uri="{FF2B5EF4-FFF2-40B4-BE49-F238E27FC236}">
                  <a16:creationId xmlns:a16="http://schemas.microsoft.com/office/drawing/2014/main" id="{C5DB9817-4847-3A73-2CE6-A4CE1BA39355}"/>
                </a:ext>
              </a:extLst>
            </p:cNvPr>
            <p:cNvSpPr txBox="1"/>
            <p:nvPr/>
          </p:nvSpPr>
          <p:spPr>
            <a:xfrm>
              <a:off x="6515393" y="891646"/>
              <a:ext cx="5381376" cy="5610687"/>
            </a:xfrm>
            <a:prstGeom prst="rect">
              <a:avLst/>
            </a:prstGeom>
            <a:solidFill>
              <a:schemeClr val="bg1">
                <a:lumMod val="75000"/>
                <a:alpha val="24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KE"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Google Shape;145;p4">
              <a:extLst>
                <a:ext uri="{FF2B5EF4-FFF2-40B4-BE49-F238E27FC236}">
                  <a16:creationId xmlns:a16="http://schemas.microsoft.com/office/drawing/2014/main" id="{69441234-F52F-8715-811B-DCD5818A064D}"/>
                </a:ext>
              </a:extLst>
            </p:cNvPr>
            <p:cNvSpPr txBox="1"/>
            <p:nvPr/>
          </p:nvSpPr>
          <p:spPr>
            <a:xfrm>
              <a:off x="6746001" y="1610066"/>
              <a:ext cx="5246957" cy="4892267"/>
            </a:xfrm>
            <a:prstGeom prst="rect">
              <a:avLst/>
            </a:prstGeom>
            <a:noFill/>
            <a:ln>
              <a:noFill/>
            </a:ln>
          </p:spPr>
          <p:txBody>
            <a:bodyPr spcFirstLastPara="1" wrap="square" lIns="91425" tIns="91425" rIns="91425" bIns="91425" anchor="t" anchorCtr="0">
              <a:noAutofit/>
            </a:bodyPr>
            <a:lstStyle/>
            <a:p>
              <a:pPr lvl="1">
                <a:lnSpc>
                  <a:spcPct val="115000"/>
                </a:lnSpc>
                <a:spcBef>
                  <a:spcPts val="630"/>
                </a:spcBef>
                <a:buClr>
                  <a:schemeClr val="bg1"/>
                </a:buClr>
                <a:buSzPts val="1400"/>
              </a:pPr>
              <a:r>
                <a:rPr lang="en-US" sz="1300" dirty="0">
                  <a:solidFill>
                    <a:schemeClr val="tx2">
                      <a:lumMod val="10000"/>
                    </a:schemeClr>
                  </a:solidFill>
                  <a:latin typeface="Avenir"/>
                  <a:ea typeface="Avenir"/>
                  <a:cs typeface="Avenir"/>
                  <a:sym typeface="Avenir"/>
                </a:rPr>
                <a:t>RMSE: 2.28 × 10¹¹</a:t>
              </a:r>
            </a:p>
            <a:p>
              <a:pPr lvl="1">
                <a:lnSpc>
                  <a:spcPct val="115000"/>
                </a:lnSpc>
                <a:spcBef>
                  <a:spcPts val="630"/>
                </a:spcBef>
                <a:buClr>
                  <a:schemeClr val="bg1"/>
                </a:buClr>
                <a:buSzPts val="1400"/>
              </a:pPr>
              <a:r>
                <a:rPr lang="en-US" sz="1300" dirty="0">
                  <a:solidFill>
                    <a:schemeClr val="tx2">
                      <a:lumMod val="10000"/>
                    </a:schemeClr>
                  </a:solidFill>
                  <a:latin typeface="Avenir"/>
                  <a:ea typeface="Avenir"/>
                  <a:cs typeface="Avenir"/>
                  <a:sym typeface="Avenir"/>
                </a:rPr>
                <a:t>R²: 0.48</a:t>
              </a:r>
            </a:p>
            <a:p>
              <a:pPr marL="285750" lvl="0" indent="-285750">
                <a:lnSpc>
                  <a:spcPct val="115000"/>
                </a:lnSpc>
                <a:spcBef>
                  <a:spcPts val="630"/>
                </a:spcBef>
                <a:buClr>
                  <a:schemeClr val="bg1"/>
                </a:buClr>
                <a:buSzPts val="1400"/>
                <a:buFont typeface="Arial" panose="020B0604020202020204" pitchFamily="34" charset="0"/>
                <a:buChar char="•"/>
              </a:pPr>
              <a:endParaRPr kumimoji="0" lang="en-US" sz="1300" b="0" i="0" u="none" strike="noStrike" kern="0" cap="none" spc="0" normalizeH="0" baseline="0" noProof="0" dirty="0">
                <a:ln>
                  <a:noFill/>
                </a:ln>
                <a:solidFill>
                  <a:schemeClr val="tx2">
                    <a:lumMod val="10000"/>
                  </a:schemeClr>
                </a:solidFill>
                <a:effectLst/>
                <a:uLnTx/>
                <a:uFillTx/>
                <a:latin typeface="Avenir"/>
                <a:ea typeface="Calibri"/>
                <a:cs typeface="Calibri"/>
                <a:sym typeface="Avenir"/>
              </a:endParaRPr>
            </a:p>
            <a:p>
              <a:pPr marL="285750" indent="-285750">
                <a:lnSpc>
                  <a:spcPct val="115000"/>
                </a:lnSpc>
                <a:spcBef>
                  <a:spcPts val="630"/>
                </a:spcBef>
                <a:buClr>
                  <a:schemeClr val="tx1"/>
                </a:buClr>
                <a:buSzPts val="1400"/>
                <a:buFont typeface="Arial" panose="020B0604020202020204" pitchFamily="34" charset="0"/>
                <a:buChar char="•"/>
              </a:pPr>
              <a:r>
                <a:rPr lang="en-US" sz="1300" dirty="0">
                  <a:solidFill>
                    <a:schemeClr val="tx2">
                      <a:lumMod val="10000"/>
                    </a:schemeClr>
                  </a:solidFill>
                  <a:latin typeface="Avenir"/>
                  <a:ea typeface="Calibri"/>
                  <a:cs typeface="Calibri"/>
                </a:rPr>
                <a:t>RMSE dropped dramatically R² jumped from negative to 0.48, meaning the model now explains about 48% of the variance in Approved Budget. This is a substantial improvement — the model is capturing real patterns in the data. The fact that </a:t>
              </a:r>
              <a:r>
                <a:rPr lang="en-US" sz="1300" dirty="0" err="1">
                  <a:solidFill>
                    <a:schemeClr val="tx2">
                      <a:lumMod val="10000"/>
                    </a:schemeClr>
                  </a:solidFill>
                  <a:latin typeface="Avenir"/>
                  <a:ea typeface="Calibri"/>
                  <a:cs typeface="Calibri"/>
                </a:rPr>
                <a:t>XGBoost</a:t>
              </a:r>
              <a:r>
                <a:rPr lang="en-US" sz="1300" dirty="0">
                  <a:solidFill>
                    <a:schemeClr val="tx2">
                      <a:lumMod val="10000"/>
                    </a:schemeClr>
                  </a:solidFill>
                  <a:latin typeface="Avenir"/>
                  <a:ea typeface="Calibri"/>
                  <a:cs typeface="Calibri"/>
                </a:rPr>
                <a:t> can predict them reasonably well suggests consistent patterns across years, ministries, and text descriptions.</a:t>
              </a:r>
            </a:p>
            <a:p>
              <a:pPr marL="285750" indent="-285750">
                <a:lnSpc>
                  <a:spcPct val="115000"/>
                </a:lnSpc>
                <a:spcBef>
                  <a:spcPts val="630"/>
                </a:spcBef>
                <a:buClr>
                  <a:schemeClr val="tx1"/>
                </a:buClr>
                <a:buSzPts val="1400"/>
                <a:buFont typeface="Arial" panose="020B0604020202020204" pitchFamily="34" charset="0"/>
                <a:buChar char="•"/>
              </a:pPr>
              <a:endParaRPr lang="en-US" sz="1300" dirty="0">
                <a:solidFill>
                  <a:schemeClr val="tx2">
                    <a:lumMod val="10000"/>
                  </a:schemeClr>
                </a:solidFill>
                <a:latin typeface="Avenir"/>
                <a:ea typeface="Calibri"/>
                <a:cs typeface="Calibri"/>
                <a:sym typeface="Calibri"/>
              </a:endParaRPr>
            </a:p>
            <a:p>
              <a:endParaRPr lang="en-US" sz="1200" dirty="0"/>
            </a:p>
            <a:p>
              <a:r>
                <a:rPr lang="en-US" sz="1200" dirty="0"/>
                <a:t>~52% of variance remains unexplained.</a:t>
              </a:r>
            </a:p>
            <a:p>
              <a:r>
                <a:rPr lang="en-US" sz="1200" dirty="0"/>
                <a:t>Likely due to </a:t>
              </a:r>
              <a:r>
                <a:rPr lang="en-US" sz="1200" b="1" dirty="0"/>
                <a:t>political, policy, or external drivers</a:t>
              </a:r>
              <a:r>
                <a:rPr lang="en-US" sz="1200" dirty="0"/>
                <a:t> not in the dataset.</a:t>
              </a:r>
            </a:p>
            <a:p>
              <a:endParaRPr lang="en-US" sz="1200" dirty="0"/>
            </a:p>
            <a:p>
              <a:endParaRPr lang="en-US" sz="1200" dirty="0"/>
            </a:p>
            <a:p>
              <a:r>
                <a:rPr lang="en-US" sz="1200" b="1" dirty="0"/>
                <a:t>Baseline Model (TF-IDF + Linear Regression)</a:t>
              </a:r>
              <a:endParaRPr lang="en-US" sz="1200" dirty="0"/>
            </a:p>
            <a:p>
              <a:r>
                <a:rPr lang="en-US" sz="1200" dirty="0"/>
                <a:t>Performed poorly.</a:t>
              </a:r>
            </a:p>
            <a:p>
              <a:r>
                <a:rPr lang="en-US" sz="1200" dirty="0"/>
                <a:t>Text alone in a linear framework cannot explain allocations.</a:t>
              </a:r>
            </a:p>
            <a:p>
              <a:endParaRPr lang="en-US" sz="1200" dirty="0"/>
            </a:p>
            <a:p>
              <a:pPr marL="285750" indent="-285750">
                <a:lnSpc>
                  <a:spcPct val="115000"/>
                </a:lnSpc>
                <a:spcBef>
                  <a:spcPts val="630"/>
                </a:spcBef>
                <a:buClr>
                  <a:schemeClr val="tx1"/>
                </a:buClr>
                <a:buSzPts val="1400"/>
                <a:buFont typeface="Arial" panose="020B0604020202020204" pitchFamily="34" charset="0"/>
                <a:buChar char="•"/>
              </a:pPr>
              <a:endParaRPr sz="1300" dirty="0">
                <a:solidFill>
                  <a:schemeClr val="tx2">
                    <a:lumMod val="10000"/>
                  </a:schemeClr>
                </a:solidFill>
                <a:latin typeface="Avenir"/>
                <a:ea typeface="Calibri"/>
                <a:cs typeface="Calibri"/>
                <a:sym typeface="Calibri"/>
              </a:endParaRPr>
            </a:p>
          </p:txBody>
        </p:sp>
        <p:sp>
          <p:nvSpPr>
            <p:cNvPr id="4" name="Rounded Rectangle 19">
              <a:extLst>
                <a:ext uri="{FF2B5EF4-FFF2-40B4-BE49-F238E27FC236}">
                  <a16:creationId xmlns:a16="http://schemas.microsoft.com/office/drawing/2014/main" id="{A6FCE9C2-A940-74A6-5197-FB2194AD2756}"/>
                </a:ext>
              </a:extLst>
            </p:cNvPr>
            <p:cNvSpPr/>
            <p:nvPr/>
          </p:nvSpPr>
          <p:spPr>
            <a:xfrm>
              <a:off x="6746001" y="4215326"/>
              <a:ext cx="4733581" cy="307777"/>
            </a:xfrm>
            <a:prstGeom prst="roundRect">
              <a:avLst>
                <a:gd name="adj" fmla="val 27536"/>
              </a:avLst>
            </a:prstGeom>
            <a:solidFill>
              <a:srgbClr val="D8E6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rgbClr val="FF0000"/>
                  </a:solidFill>
                  <a:latin typeface="Rooney Regular" panose="020F0503040306060404" pitchFamily="34" charset="77"/>
                </a:rPr>
                <a:t>Limitations</a:t>
              </a:r>
              <a:r>
                <a:rPr kumimoji="0" lang="en-US" sz="1400" b="1" i="0" u="none" strike="noStrike" kern="0" cap="none" spc="0" normalizeH="0" baseline="0" noProof="0" dirty="0">
                  <a:ln>
                    <a:noFill/>
                  </a:ln>
                  <a:solidFill>
                    <a:srgbClr val="FF0000"/>
                  </a:solidFill>
                  <a:effectLst/>
                  <a:uLnTx/>
                  <a:uFillTx/>
                  <a:latin typeface="Rooney Regular" panose="020F0503040306060404" pitchFamily="34" charset="77"/>
                  <a:ea typeface="+mn-ea"/>
                  <a:cs typeface="+mn-cs"/>
                  <a:sym typeface="Arial"/>
                </a:rPr>
                <a:t>:</a:t>
              </a:r>
            </a:p>
          </p:txBody>
        </p:sp>
      </p:grpSp>
    </p:spTree>
    <p:extLst>
      <p:ext uri="{BB962C8B-B14F-4D97-AF65-F5344CB8AC3E}">
        <p14:creationId xmlns:p14="http://schemas.microsoft.com/office/powerpoint/2010/main" val="1253174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
        <p:cNvGrpSpPr/>
        <p:nvPr/>
      </p:nvGrpSpPr>
      <p:grpSpPr>
        <a:xfrm>
          <a:off x="0" y="0"/>
          <a:ext cx="0" cy="0"/>
          <a:chOff x="0" y="0"/>
          <a:chExt cx="0" cy="0"/>
        </a:xfrm>
      </p:grpSpPr>
      <p:pic>
        <p:nvPicPr>
          <p:cNvPr id="109" name="Google Shape;109;p4"/>
          <p:cNvPicPr preferRelativeResize="0"/>
          <p:nvPr/>
        </p:nvPicPr>
        <p:blipFill>
          <a:blip r:embed="rId3">
            <a:alphaModFix/>
          </a:blip>
          <a:stretch>
            <a:fillRect/>
          </a:stretch>
        </p:blipFill>
        <p:spPr>
          <a:xfrm>
            <a:off x="0" y="0"/>
            <a:ext cx="12192000" cy="6858000"/>
          </a:xfrm>
          <a:prstGeom prst="rect">
            <a:avLst/>
          </a:prstGeom>
          <a:noFill/>
          <a:ln>
            <a:noFill/>
          </a:ln>
        </p:spPr>
      </p:pic>
      <p:sp>
        <p:nvSpPr>
          <p:cNvPr id="110" name="Google Shape;110;p4"/>
          <p:cNvSpPr/>
          <p:nvPr/>
        </p:nvSpPr>
        <p:spPr>
          <a:xfrm>
            <a:off x="479238" y="3226406"/>
            <a:ext cx="1702200" cy="1691400"/>
          </a:xfrm>
          <a:prstGeom prst="roundRect">
            <a:avLst>
              <a:gd name="adj" fmla="val 10000"/>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2" name="Google Shape;112;p4"/>
          <p:cNvSpPr/>
          <p:nvPr/>
        </p:nvSpPr>
        <p:spPr>
          <a:xfrm>
            <a:off x="2862070" y="3226406"/>
            <a:ext cx="1702200" cy="1691400"/>
          </a:xfrm>
          <a:prstGeom prst="roundRect">
            <a:avLst>
              <a:gd name="adj" fmla="val 10000"/>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4" name="Google Shape;114;p4"/>
          <p:cNvSpPr/>
          <p:nvPr/>
        </p:nvSpPr>
        <p:spPr>
          <a:xfrm>
            <a:off x="5244903" y="3226406"/>
            <a:ext cx="1702200" cy="1691400"/>
          </a:xfrm>
          <a:prstGeom prst="roundRect">
            <a:avLst>
              <a:gd name="adj" fmla="val 10000"/>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6" name="Google Shape;116;p4"/>
          <p:cNvSpPr/>
          <p:nvPr/>
        </p:nvSpPr>
        <p:spPr>
          <a:xfrm>
            <a:off x="7627735" y="3226406"/>
            <a:ext cx="1702200" cy="1691400"/>
          </a:xfrm>
          <a:prstGeom prst="roundRect">
            <a:avLst>
              <a:gd name="adj" fmla="val 10000"/>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8" name="Google Shape;118;p4"/>
          <p:cNvSpPr/>
          <p:nvPr/>
        </p:nvSpPr>
        <p:spPr>
          <a:xfrm>
            <a:off x="10010568" y="3226406"/>
            <a:ext cx="1702200" cy="1691400"/>
          </a:xfrm>
          <a:prstGeom prst="roundRect">
            <a:avLst>
              <a:gd name="adj" fmla="val 10000"/>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35" name="Google Shape;135;p4"/>
          <p:cNvSpPr/>
          <p:nvPr/>
        </p:nvSpPr>
        <p:spPr>
          <a:xfrm>
            <a:off x="434476" y="58423"/>
            <a:ext cx="7342278" cy="769401"/>
          </a:xfrm>
          <a:prstGeom prst="rect">
            <a:avLst/>
          </a:prstGeom>
          <a:noFill/>
          <a:ln>
            <a:noFill/>
          </a:ln>
        </p:spPr>
        <p:txBody>
          <a:bodyPr spcFirstLastPara="1" wrap="square" lIns="91425" tIns="45700" rIns="91425" bIns="45700" anchor="t" anchorCtr="0">
            <a:spAutoFit/>
          </a:bodyPr>
          <a:lstStyle/>
          <a:p>
            <a:pPr>
              <a:buSzPts val="2800"/>
            </a:pPr>
            <a:r>
              <a:rPr lang="en-US" sz="2800" dirty="0">
                <a:solidFill>
                  <a:schemeClr val="lt1"/>
                </a:solidFill>
                <a:latin typeface="Avenir"/>
                <a:ea typeface="Avenir"/>
                <a:cs typeface="Avenir"/>
                <a:sym typeface="Avenir"/>
              </a:rPr>
              <a:t>Insights and recommendations</a:t>
            </a:r>
          </a:p>
          <a:p>
            <a:pPr>
              <a:buSzPts val="2800"/>
            </a:pPr>
            <a:r>
              <a:rPr lang="en-US" sz="1600" i="1" dirty="0">
                <a:solidFill>
                  <a:schemeClr val="lt1"/>
                </a:solidFill>
                <a:latin typeface="Avenir"/>
                <a:ea typeface="Avenir"/>
                <a:cs typeface="Avenir"/>
                <a:sym typeface="Avenir"/>
              </a:rPr>
              <a:t>Financial &amp; Policy Recommendations</a:t>
            </a:r>
          </a:p>
        </p:txBody>
      </p:sp>
      <p:sp>
        <p:nvSpPr>
          <p:cNvPr id="2" name="TextBox 1">
            <a:extLst>
              <a:ext uri="{FF2B5EF4-FFF2-40B4-BE49-F238E27FC236}">
                <a16:creationId xmlns:a16="http://schemas.microsoft.com/office/drawing/2014/main" id="{1E54A25F-F6FE-BDD6-F2F2-F5354C633196}"/>
              </a:ext>
            </a:extLst>
          </p:cNvPr>
          <p:cNvSpPr txBox="1"/>
          <p:nvPr/>
        </p:nvSpPr>
        <p:spPr>
          <a:xfrm>
            <a:off x="1286039" y="1699162"/>
            <a:ext cx="9575629" cy="3970318"/>
          </a:xfrm>
          <a:prstGeom prst="rect">
            <a:avLst/>
          </a:prstGeom>
          <a:noFill/>
        </p:spPr>
        <p:txBody>
          <a:bodyPr wrap="square" rtlCol="0">
            <a:spAutoFit/>
          </a:bodyPr>
          <a:lstStyle/>
          <a:p>
            <a:pPr marL="342900" lvl="0" indent="-342900">
              <a:lnSpc>
                <a:spcPct val="90000"/>
              </a:lnSpc>
              <a:buClr>
                <a:srgbClr val="FFFFFF"/>
              </a:buClr>
              <a:buSzPts val="1800"/>
              <a:buFont typeface="+mj-lt"/>
              <a:buAutoNum type="arabicPeriod"/>
            </a:pPr>
            <a:r>
              <a:rPr lang="en-US" dirty="0">
                <a:solidFill>
                  <a:srgbClr val="FFFFFF"/>
                </a:solidFill>
                <a:latin typeface="Avenir"/>
              </a:rPr>
              <a:t>Address Chronic Underspending. Several MDAs consistently underspend their approved budgets. This points to absorption challenges and inefficiencies in project execution. Action: Review procurement and implementation bottlenecks, and revise budget ceilings for recurrent </a:t>
            </a:r>
            <a:r>
              <a:rPr lang="en-US" dirty="0" err="1">
                <a:solidFill>
                  <a:srgbClr val="FFFFFF"/>
                </a:solidFill>
                <a:latin typeface="Avenir"/>
              </a:rPr>
              <a:t>underspenders</a:t>
            </a:r>
            <a:r>
              <a:rPr lang="en-US" dirty="0">
                <a:solidFill>
                  <a:srgbClr val="FFFFFF"/>
                </a:solidFill>
                <a:latin typeface="Avenir"/>
              </a:rPr>
              <a:t> to better align resources with capacity.</a:t>
            </a:r>
          </a:p>
          <a:p>
            <a:pPr marL="342900" lvl="0" indent="-342900">
              <a:lnSpc>
                <a:spcPct val="90000"/>
              </a:lnSpc>
              <a:buClr>
                <a:srgbClr val="FFFFFF"/>
              </a:buClr>
              <a:buSzPts val="1800"/>
              <a:buFont typeface="+mj-lt"/>
              <a:buAutoNum type="arabicPeriod"/>
            </a:pPr>
            <a:r>
              <a:rPr lang="en-US" dirty="0">
                <a:solidFill>
                  <a:srgbClr val="FFFFFF"/>
                </a:solidFill>
                <a:latin typeface="Avenir"/>
              </a:rPr>
              <a:t>Tighten Oversight on Overspending MDAs. Overspending cases pose significant financial risks. Action: Establish a red-flag threshold (e.g., &gt;120% budget utilization) that automatically triggers audits or closer monitoring.</a:t>
            </a:r>
          </a:p>
          <a:p>
            <a:pPr marL="342900" lvl="0" indent="-342900">
              <a:lnSpc>
                <a:spcPct val="90000"/>
              </a:lnSpc>
              <a:buClr>
                <a:srgbClr val="FFFFFF"/>
              </a:buClr>
              <a:buSzPts val="1800"/>
              <a:buFont typeface="+mj-lt"/>
              <a:buAutoNum type="arabicPeriod"/>
            </a:pPr>
            <a:r>
              <a:rPr lang="en-US" dirty="0">
                <a:solidFill>
                  <a:srgbClr val="FFFFFF"/>
                </a:solidFill>
                <a:latin typeface="Avenir"/>
              </a:rPr>
              <a:t>Audit Prioritization Using Clusters. With nearly 70% of MDAs flagged, resources for auditing should be allocated strategically. Action: Prioritize </a:t>
            </a:r>
            <a:r>
              <a:rPr lang="en-US" dirty="0" err="1">
                <a:solidFill>
                  <a:srgbClr val="FFFFFF"/>
                </a:solidFill>
                <a:latin typeface="Avenir"/>
              </a:rPr>
              <a:t>overspenders</a:t>
            </a:r>
            <a:r>
              <a:rPr lang="en-US" dirty="0">
                <a:solidFill>
                  <a:srgbClr val="FFFFFF"/>
                </a:solidFill>
                <a:latin typeface="Avenir"/>
              </a:rPr>
              <a:t> and extreme </a:t>
            </a:r>
            <a:r>
              <a:rPr lang="en-US" dirty="0" err="1">
                <a:solidFill>
                  <a:srgbClr val="FFFFFF"/>
                </a:solidFill>
                <a:latin typeface="Avenir"/>
              </a:rPr>
              <a:t>underspenders</a:t>
            </a:r>
            <a:r>
              <a:rPr lang="en-US" dirty="0">
                <a:solidFill>
                  <a:srgbClr val="FFFFFF"/>
                </a:solidFill>
                <a:latin typeface="Avenir"/>
              </a:rPr>
              <a:t>, while maintaining light-touch monitoring of efficient MDAs.</a:t>
            </a:r>
          </a:p>
          <a:p>
            <a:pPr marL="342900" lvl="0" indent="-342900">
              <a:lnSpc>
                <a:spcPct val="90000"/>
              </a:lnSpc>
              <a:buClr>
                <a:srgbClr val="FFFFFF"/>
              </a:buClr>
              <a:buSzPts val="1800"/>
              <a:buFont typeface="+mj-lt"/>
              <a:buAutoNum type="arabicPeriod"/>
            </a:pPr>
            <a:r>
              <a:rPr lang="en-US" dirty="0">
                <a:solidFill>
                  <a:srgbClr val="FFFFFF"/>
                </a:solidFill>
                <a:latin typeface="Avenir"/>
              </a:rPr>
              <a:t>Improve Budget Forecasting &amp; Planning. Persistent variance between approved budgets and actuals suggests weak forecasting mechanisms. Action: Require evidence-based justifications for </a:t>
            </a:r>
            <a:r>
              <a:rPr lang="en-US" dirty="0" err="1">
                <a:solidFill>
                  <a:srgbClr val="FFFFFF"/>
                </a:solidFill>
                <a:latin typeface="Avenir"/>
              </a:rPr>
              <a:t>allocations,and</a:t>
            </a:r>
            <a:r>
              <a:rPr lang="en-US" dirty="0">
                <a:solidFill>
                  <a:srgbClr val="FFFFFF"/>
                </a:solidFill>
                <a:latin typeface="Avenir"/>
              </a:rPr>
              <a:t> apply historical performance trends when setting future ceilings.</a:t>
            </a:r>
          </a:p>
          <a:p>
            <a:pPr marL="342900" lvl="0" indent="-342900">
              <a:lnSpc>
                <a:spcPct val="90000"/>
              </a:lnSpc>
              <a:buClr>
                <a:srgbClr val="FFFFFF"/>
              </a:buClr>
              <a:buSzPts val="1800"/>
              <a:buFont typeface="+mj-lt"/>
              <a:buAutoNum type="arabicPeriod"/>
            </a:pPr>
            <a:r>
              <a:rPr lang="en-US" dirty="0">
                <a:solidFill>
                  <a:srgbClr val="FFFFFF"/>
                </a:solidFill>
                <a:latin typeface="Avenir"/>
              </a:rPr>
              <a:t>Capacity Building for Low-Performing MDAs. Low utilization rates often reflect weak planning and reporting capacity. Action: Provide training and technical support, simplify fund disbursement procedures, and strengthen accountability frameworks.</a:t>
            </a:r>
          </a:p>
          <a:p>
            <a:pPr marL="342900" lvl="0" indent="-342900">
              <a:lnSpc>
                <a:spcPct val="90000"/>
              </a:lnSpc>
              <a:buClr>
                <a:srgbClr val="FFFFFF"/>
              </a:buClr>
              <a:buSzPts val="1800"/>
              <a:buFont typeface="+mj-lt"/>
              <a:buAutoNum type="arabicPeriod"/>
            </a:pPr>
            <a:r>
              <a:rPr lang="en-US" dirty="0">
                <a:solidFill>
                  <a:srgbClr val="FFFFFF"/>
                </a:solidFill>
                <a:latin typeface="Avenir"/>
              </a:rPr>
              <a:t>Strengthen Budget Formulation. Require MDAs to justify allocations with detailed implementation capacity assessments (staffing, procurement readiness, past absorption rates). Adopt evidence-based budgeting where future allocations are tied to past budget utilization trends.</a:t>
            </a:r>
          </a:p>
          <a:p>
            <a:pPr marL="342900" lvl="0" indent="-342900">
              <a:lnSpc>
                <a:spcPct val="90000"/>
              </a:lnSpc>
              <a:buClr>
                <a:srgbClr val="FFFFFF"/>
              </a:buClr>
              <a:buSzPts val="1800"/>
              <a:buFont typeface="+mj-lt"/>
              <a:buAutoNum type="arabicPeriod"/>
            </a:pPr>
            <a:r>
              <a:rPr lang="en-US" dirty="0">
                <a:solidFill>
                  <a:srgbClr val="FFFFFF"/>
                </a:solidFill>
                <a:latin typeface="Avenir"/>
              </a:rPr>
              <a:t>Introduce Performance Contracts. Tie senior management performance appraisals to budget absorption KPIs (e.g., ≥90% execution rate). Use dashboards to flag anomalies in real time (based on cluster membership).</a:t>
            </a:r>
          </a:p>
          <a:p>
            <a:pPr marL="342900" indent="-342900">
              <a:lnSpc>
                <a:spcPct val="90000"/>
              </a:lnSpc>
              <a:buClr>
                <a:srgbClr val="FFFFFF"/>
              </a:buClr>
              <a:buSzPts val="1800"/>
              <a:buFont typeface="+mj-lt"/>
              <a:buAutoNum type="arabicPeriod"/>
            </a:pPr>
            <a:r>
              <a:rPr lang="en-US" dirty="0">
                <a:solidFill>
                  <a:srgbClr val="FFFFFF"/>
                </a:solidFill>
                <a:latin typeface="Avenir"/>
              </a:rPr>
              <a:t>Capacity Building &amp; Digitalization. Train MDA finance departments on planning, reporting, and monitoring. Enhance the Integrated Financial Management Information System (IFMIS) to automatically track variance and trigger alerts.</a:t>
            </a:r>
          </a:p>
          <a:p>
            <a:pPr marL="285750" lvl="0" indent="-285750">
              <a:lnSpc>
                <a:spcPct val="90000"/>
              </a:lnSpc>
              <a:buClr>
                <a:srgbClr val="FFFFFF"/>
              </a:buClr>
              <a:buSzPts val="1800"/>
              <a:buFont typeface="Arial" panose="020B0604020202020204" pitchFamily="34" charset="0"/>
              <a:buChar char="•"/>
            </a:pPr>
            <a:endParaRPr lang="en-K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1000"/>
                                        <p:tgtEl>
                                          <p:spTgt spid="109"/>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135"/>
                                        </p:tgtEl>
                                        <p:attrNameLst>
                                          <p:attrName>style.visibility</p:attrName>
                                        </p:attrNameLst>
                                      </p:cBhvr>
                                      <p:to>
                                        <p:strVal val="visible"/>
                                      </p:to>
                                    </p:set>
                                    <p:anim calcmode="lin" valueType="num">
                                      <p:cBhvr additive="base">
                                        <p:cTn id="11" dur="1000"/>
                                        <p:tgtEl>
                                          <p:spTgt spid="135"/>
                                        </p:tgtEl>
                                        <p:attrNameLst>
                                          <p:attrName>ppt_w</p:attrName>
                                        </p:attrNameLst>
                                      </p:cBhvr>
                                      <p:tavLst>
                                        <p:tav tm="0">
                                          <p:val>
                                            <p:strVal val="0"/>
                                          </p:val>
                                        </p:tav>
                                        <p:tav tm="100000">
                                          <p:val>
                                            <p:strVal val="#ppt_w"/>
                                          </p:val>
                                        </p:tav>
                                      </p:tavLst>
                                    </p:anim>
                                    <p:anim calcmode="lin" valueType="num">
                                      <p:cBhvr additive="base">
                                        <p:cTn id="12" dur="1000"/>
                                        <p:tgtEl>
                                          <p:spTgt spid="135"/>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 calcmode="lin" valueType="num">
                                      <p:cBhvr additive="base">
                                        <p:cTn id="21"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22" dur="500"/>
                                        <p:tgtEl>
                                          <p:spTgt spid="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 calcmode="lin" valueType="num">
                                      <p:cBhvr additive="base">
                                        <p:cTn id="27"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28" dur="500"/>
                                        <p:tgtEl>
                                          <p:spTgt spid="2">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nodeType="click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 calcmode="lin" valueType="num">
                                      <p:cBhvr additive="base">
                                        <p:cTn id="33" dur="500"/>
                                        <p:tgtEl>
                                          <p:spTgt spid="2">
                                            <p:txEl>
                                              <p:pRg st="3" end="3"/>
                                            </p:txEl>
                                          </p:spTgt>
                                        </p:tgtEl>
                                        <p:attrNameLst>
                                          <p:attrName>ppt_y</p:attrName>
                                        </p:attrNameLst>
                                      </p:cBhvr>
                                      <p:tavLst>
                                        <p:tav tm="0">
                                          <p:val>
                                            <p:strVal val="#ppt_y+#ppt_h*1.125000"/>
                                          </p:val>
                                        </p:tav>
                                        <p:tav tm="100000">
                                          <p:val>
                                            <p:strVal val="#ppt_y"/>
                                          </p:val>
                                        </p:tav>
                                      </p:tavLst>
                                    </p:anim>
                                    <p:animEffect transition="in" filter="wipe(up)">
                                      <p:cBhvr>
                                        <p:cTn id="34" dur="500"/>
                                        <p:tgtEl>
                                          <p:spTgt spid="2">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 calcmode="lin" valueType="num">
                                      <p:cBhvr additive="base">
                                        <p:cTn id="39" dur="500"/>
                                        <p:tgtEl>
                                          <p:spTgt spid="2">
                                            <p:txEl>
                                              <p:pRg st="4" end="4"/>
                                            </p:txEl>
                                          </p:spTgt>
                                        </p:tgtEl>
                                        <p:attrNameLst>
                                          <p:attrName>ppt_y</p:attrName>
                                        </p:attrNameLst>
                                      </p:cBhvr>
                                      <p:tavLst>
                                        <p:tav tm="0">
                                          <p:val>
                                            <p:strVal val="#ppt_y+#ppt_h*1.125000"/>
                                          </p:val>
                                        </p:tav>
                                        <p:tav tm="100000">
                                          <p:val>
                                            <p:strVal val="#ppt_y"/>
                                          </p:val>
                                        </p:tav>
                                      </p:tavLst>
                                    </p:anim>
                                    <p:animEffect transition="in" filter="wipe(up)">
                                      <p:cBhvr>
                                        <p:cTn id="40" dur="500"/>
                                        <p:tgtEl>
                                          <p:spTgt spid="2">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nodeType="click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anim calcmode="lin" valueType="num">
                                      <p:cBhvr additive="base">
                                        <p:cTn id="45" dur="500"/>
                                        <p:tgtEl>
                                          <p:spTgt spid="2">
                                            <p:txEl>
                                              <p:pRg st="5" end="5"/>
                                            </p:txEl>
                                          </p:spTgt>
                                        </p:tgtEl>
                                        <p:attrNameLst>
                                          <p:attrName>ppt_y</p:attrName>
                                        </p:attrNameLst>
                                      </p:cBhvr>
                                      <p:tavLst>
                                        <p:tav tm="0">
                                          <p:val>
                                            <p:strVal val="#ppt_y+#ppt_h*1.125000"/>
                                          </p:val>
                                        </p:tav>
                                        <p:tav tm="100000">
                                          <p:val>
                                            <p:strVal val="#ppt_y"/>
                                          </p:val>
                                        </p:tav>
                                      </p:tavLst>
                                    </p:anim>
                                    <p:animEffect transition="in" filter="wipe(up)">
                                      <p:cBhvr>
                                        <p:cTn id="46" dur="500"/>
                                        <p:tgtEl>
                                          <p:spTgt spid="2">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nodeType="clickEffect">
                                  <p:stCondLst>
                                    <p:cond delay="0"/>
                                  </p:stCondLst>
                                  <p:childTnLst>
                                    <p:set>
                                      <p:cBhvr>
                                        <p:cTn id="50" dur="1" fill="hold">
                                          <p:stCondLst>
                                            <p:cond delay="0"/>
                                          </p:stCondLst>
                                        </p:cTn>
                                        <p:tgtEl>
                                          <p:spTgt spid="2">
                                            <p:txEl>
                                              <p:pRg st="6" end="6"/>
                                            </p:txEl>
                                          </p:spTgt>
                                        </p:tgtEl>
                                        <p:attrNameLst>
                                          <p:attrName>style.visibility</p:attrName>
                                        </p:attrNameLst>
                                      </p:cBhvr>
                                      <p:to>
                                        <p:strVal val="visible"/>
                                      </p:to>
                                    </p:set>
                                    <p:anim calcmode="lin" valueType="num">
                                      <p:cBhvr additive="base">
                                        <p:cTn id="51" dur="500"/>
                                        <p:tgtEl>
                                          <p:spTgt spid="2">
                                            <p:txEl>
                                              <p:pRg st="6" end="6"/>
                                            </p:txEl>
                                          </p:spTgt>
                                        </p:tgtEl>
                                        <p:attrNameLst>
                                          <p:attrName>ppt_y</p:attrName>
                                        </p:attrNameLst>
                                      </p:cBhvr>
                                      <p:tavLst>
                                        <p:tav tm="0">
                                          <p:val>
                                            <p:strVal val="#ppt_y+#ppt_h*1.125000"/>
                                          </p:val>
                                        </p:tav>
                                        <p:tav tm="100000">
                                          <p:val>
                                            <p:strVal val="#ppt_y"/>
                                          </p:val>
                                        </p:tav>
                                      </p:tavLst>
                                    </p:anim>
                                    <p:animEffect transition="in" filter="wipe(up)">
                                      <p:cBhvr>
                                        <p:cTn id="52" dur="500"/>
                                        <p:tgtEl>
                                          <p:spTgt spid="2">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nodeType="clickEffect">
                                  <p:stCondLst>
                                    <p:cond delay="0"/>
                                  </p:stCondLst>
                                  <p:childTnLst>
                                    <p:set>
                                      <p:cBhvr>
                                        <p:cTn id="56" dur="1" fill="hold">
                                          <p:stCondLst>
                                            <p:cond delay="0"/>
                                          </p:stCondLst>
                                        </p:cTn>
                                        <p:tgtEl>
                                          <p:spTgt spid="2">
                                            <p:txEl>
                                              <p:pRg st="7" end="7"/>
                                            </p:txEl>
                                          </p:spTgt>
                                        </p:tgtEl>
                                        <p:attrNameLst>
                                          <p:attrName>style.visibility</p:attrName>
                                        </p:attrNameLst>
                                      </p:cBhvr>
                                      <p:to>
                                        <p:strVal val="visible"/>
                                      </p:to>
                                    </p:set>
                                    <p:anim calcmode="lin" valueType="num">
                                      <p:cBhvr additive="base">
                                        <p:cTn id="57" dur="500"/>
                                        <p:tgtEl>
                                          <p:spTgt spid="2">
                                            <p:txEl>
                                              <p:pRg st="7" end="7"/>
                                            </p:txEl>
                                          </p:spTgt>
                                        </p:tgtEl>
                                        <p:attrNameLst>
                                          <p:attrName>ppt_y</p:attrName>
                                        </p:attrNameLst>
                                      </p:cBhvr>
                                      <p:tavLst>
                                        <p:tav tm="0">
                                          <p:val>
                                            <p:strVal val="#ppt_y+#ppt_h*1.125000"/>
                                          </p:val>
                                        </p:tav>
                                        <p:tav tm="100000">
                                          <p:val>
                                            <p:strVal val="#ppt_y"/>
                                          </p:val>
                                        </p:tav>
                                      </p:tavLst>
                                    </p:anim>
                                    <p:animEffect transition="in" filter="wipe(up)">
                                      <p:cBhvr>
                                        <p:cTn id="58"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8">
          <a:extLst>
            <a:ext uri="{FF2B5EF4-FFF2-40B4-BE49-F238E27FC236}">
              <a16:creationId xmlns:a16="http://schemas.microsoft.com/office/drawing/2014/main" id="{FACBFA9D-EA05-C834-1D6A-9D6D28793802}"/>
            </a:ext>
          </a:extLst>
        </p:cNvPr>
        <p:cNvGrpSpPr/>
        <p:nvPr/>
      </p:nvGrpSpPr>
      <p:grpSpPr>
        <a:xfrm>
          <a:off x="0" y="0"/>
          <a:ext cx="0" cy="0"/>
          <a:chOff x="0" y="0"/>
          <a:chExt cx="0" cy="0"/>
        </a:xfrm>
      </p:grpSpPr>
      <p:sp>
        <p:nvSpPr>
          <p:cNvPr id="149" name="Google Shape;149;p28">
            <a:extLst>
              <a:ext uri="{FF2B5EF4-FFF2-40B4-BE49-F238E27FC236}">
                <a16:creationId xmlns:a16="http://schemas.microsoft.com/office/drawing/2014/main" id="{ED2F84C7-E4CD-814F-B393-FFE0CE173DDF}"/>
              </a:ext>
            </a:extLst>
          </p:cNvPr>
          <p:cNvSpPr/>
          <p:nvPr/>
        </p:nvSpPr>
        <p:spPr>
          <a:xfrm>
            <a:off x="222408" y="201692"/>
            <a:ext cx="11747184" cy="6301103"/>
          </a:xfrm>
          <a:prstGeom prst="rect">
            <a:avLst/>
          </a:prstGeom>
          <a:solidFill>
            <a:srgbClr val="FF481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venir"/>
              <a:ea typeface="Avenir"/>
              <a:cs typeface="Avenir"/>
              <a:sym typeface="Avenir"/>
            </a:endParaRP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venir"/>
              <a:ea typeface="Avenir"/>
              <a:cs typeface="Avenir"/>
              <a:sym typeface="Avenir"/>
            </a:endParaRPr>
          </a:p>
        </p:txBody>
      </p:sp>
      <p:grpSp>
        <p:nvGrpSpPr>
          <p:cNvPr id="150" name="Google Shape;150;p28">
            <a:extLst>
              <a:ext uri="{FF2B5EF4-FFF2-40B4-BE49-F238E27FC236}">
                <a16:creationId xmlns:a16="http://schemas.microsoft.com/office/drawing/2014/main" id="{3CB2243F-B090-DCAA-5568-11465D52A3B1}"/>
              </a:ext>
            </a:extLst>
          </p:cNvPr>
          <p:cNvGrpSpPr/>
          <p:nvPr/>
        </p:nvGrpSpPr>
        <p:grpSpPr>
          <a:xfrm>
            <a:off x="1084372" y="1456178"/>
            <a:ext cx="9008335" cy="1972822"/>
            <a:chOff x="401275" y="228352"/>
            <a:chExt cx="5065835" cy="1850031"/>
          </a:xfrm>
        </p:grpSpPr>
        <p:sp>
          <p:nvSpPr>
            <p:cNvPr id="151" name="Google Shape;151;p28">
              <a:extLst>
                <a:ext uri="{FF2B5EF4-FFF2-40B4-BE49-F238E27FC236}">
                  <a16:creationId xmlns:a16="http://schemas.microsoft.com/office/drawing/2014/main" id="{5B6DD8FC-8529-9BD7-D995-0D5E32053E9E}"/>
                </a:ext>
              </a:extLst>
            </p:cNvPr>
            <p:cNvSpPr txBox="1"/>
            <p:nvPr/>
          </p:nvSpPr>
          <p:spPr>
            <a:xfrm>
              <a:off x="401275" y="228352"/>
              <a:ext cx="4888355" cy="66378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4000"/>
                <a:buFont typeface="Avenir"/>
                <a:buNone/>
                <a:tabLst/>
                <a:defRPr/>
              </a:pPr>
              <a:r>
                <a:rPr kumimoji="0" lang="en-US" sz="4000" b="1" i="0" u="none" strike="noStrike" kern="0" cap="none" spc="0" normalizeH="0" baseline="0" noProof="0" dirty="0">
                  <a:ln>
                    <a:noFill/>
                  </a:ln>
                  <a:solidFill>
                    <a:srgbClr val="FFFFFF"/>
                  </a:solidFill>
                  <a:effectLst/>
                  <a:uLnTx/>
                  <a:uFillTx/>
                  <a:latin typeface="Avenir"/>
                  <a:ea typeface="Avenir"/>
                  <a:cs typeface="Avenir"/>
                  <a:sym typeface="Avenir"/>
                </a:rPr>
                <a:t>Model Deployment</a:t>
              </a:r>
              <a:endParaRPr kumimoji="0" sz="1400" b="1" i="0" u="none" strike="noStrike" kern="0" cap="none" spc="0" normalizeH="0" baseline="0" noProof="0" dirty="0">
                <a:ln>
                  <a:noFill/>
                </a:ln>
                <a:solidFill>
                  <a:srgbClr val="F64D18"/>
                </a:solidFill>
                <a:effectLst/>
                <a:uLnTx/>
                <a:uFillTx/>
                <a:latin typeface="Avenir"/>
                <a:ea typeface="Avenir"/>
                <a:cs typeface="Avenir"/>
                <a:sym typeface="Avenir"/>
              </a:endParaRPr>
            </a:p>
          </p:txBody>
        </p:sp>
        <p:sp>
          <p:nvSpPr>
            <p:cNvPr id="152" name="Google Shape;152;p28">
              <a:extLst>
                <a:ext uri="{FF2B5EF4-FFF2-40B4-BE49-F238E27FC236}">
                  <a16:creationId xmlns:a16="http://schemas.microsoft.com/office/drawing/2014/main" id="{BD9E6A08-8581-3383-E061-45AD1B650E61}"/>
                </a:ext>
              </a:extLst>
            </p:cNvPr>
            <p:cNvSpPr txBox="1"/>
            <p:nvPr/>
          </p:nvSpPr>
          <p:spPr>
            <a:xfrm>
              <a:off x="401275" y="1760939"/>
              <a:ext cx="5065835" cy="31744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sz="1800">
                  <a:solidFill>
                    <a:srgbClr val="000000"/>
                  </a:solidFill>
                </a:defRPr>
              </a:pPr>
              <a:endParaRPr kumimoji="0" sz="1600" b="0" i="0" u="none" strike="noStrike" kern="0" cap="none" spc="0" normalizeH="0" baseline="0" noProof="0" dirty="0">
                <a:ln>
                  <a:noFill/>
                </a:ln>
                <a:solidFill>
                  <a:srgbClr val="FFFFFF"/>
                </a:solidFill>
                <a:effectLst/>
                <a:uLnTx/>
                <a:uFillTx/>
                <a:latin typeface="Avenir"/>
                <a:ea typeface="Avenir"/>
                <a:cs typeface="Avenir"/>
                <a:sym typeface="Avenir"/>
              </a:endParaRPr>
            </a:p>
          </p:txBody>
        </p:sp>
      </p:grpSp>
      <p:sp>
        <p:nvSpPr>
          <p:cNvPr id="3" name="TextBox 2">
            <a:extLst>
              <a:ext uri="{FF2B5EF4-FFF2-40B4-BE49-F238E27FC236}">
                <a16:creationId xmlns:a16="http://schemas.microsoft.com/office/drawing/2014/main" id="{16C632AC-BF40-C941-B2EF-A1711436EADD}"/>
              </a:ext>
            </a:extLst>
          </p:cNvPr>
          <p:cNvSpPr txBox="1"/>
          <p:nvPr/>
        </p:nvSpPr>
        <p:spPr>
          <a:xfrm>
            <a:off x="3048000" y="3277289"/>
            <a:ext cx="716715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Link to the model:  </a:t>
            </a:r>
            <a:endParaRPr lang="en-US" u="sng" dirty="0">
              <a:solidFill>
                <a:srgbClr val="FFFFFF"/>
              </a:solidFill>
              <a:latin typeface="-apple-system"/>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sng" strike="noStrike" kern="0" cap="none" spc="0" normalizeH="0" baseline="0" noProof="0" dirty="0">
                <a:ln>
                  <a:noFill/>
                </a:ln>
                <a:solidFill>
                  <a:srgbClr val="FFFFFF"/>
                </a:solidFill>
                <a:effectLst/>
                <a:uLnTx/>
                <a:uFillTx/>
                <a:latin typeface="-apple-system"/>
                <a:cs typeface="Arial"/>
                <a:sym typeface="Arial"/>
              </a:rPr>
              <a:t>Link to the Tableau Dashboard:</a:t>
            </a:r>
            <a:endParaRPr kumimoji="0" lang="en-KE" sz="1400" b="0"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4285166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543D8-D7B1-F8D7-BE42-6CC94B200114}"/>
            </a:ext>
          </a:extLst>
        </p:cNvPr>
        <p:cNvGrpSpPr/>
        <p:nvPr/>
      </p:nvGrpSpPr>
      <p:grpSpPr>
        <a:xfrm>
          <a:off x="0" y="0"/>
          <a:ext cx="0" cy="0"/>
          <a:chOff x="0" y="0"/>
          <a:chExt cx="0" cy="0"/>
        </a:xfrm>
      </p:grpSpPr>
      <p:sp>
        <p:nvSpPr>
          <p:cNvPr id="2" name="Google Shape;21;p5">
            <a:extLst>
              <a:ext uri="{FF2B5EF4-FFF2-40B4-BE49-F238E27FC236}">
                <a16:creationId xmlns:a16="http://schemas.microsoft.com/office/drawing/2014/main" id="{E9461182-B3AA-A645-A174-10AE833096E1}"/>
              </a:ext>
            </a:extLst>
          </p:cNvPr>
          <p:cNvSpPr txBox="1"/>
          <p:nvPr/>
        </p:nvSpPr>
        <p:spPr>
          <a:xfrm>
            <a:off x="1508714" y="2109690"/>
            <a:ext cx="9174572" cy="1862008"/>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ZA" sz="11500" b="1" i="0" u="none" strike="noStrike" kern="0" cap="none" spc="0" normalizeH="0" baseline="0" noProof="0" dirty="0">
                <a:ln>
                  <a:noFill/>
                </a:ln>
                <a:solidFill>
                  <a:srgbClr val="FF461E"/>
                </a:solidFill>
                <a:effectLst/>
                <a:uLnTx/>
                <a:uFillTx/>
                <a:latin typeface="Rooney Regular" panose="020F0503040306060404" pitchFamily="34" charset="77"/>
                <a:ea typeface="Merriweather"/>
                <a:cs typeface="Merriweather"/>
                <a:sym typeface="Merriweather"/>
              </a:rPr>
              <a:t>Thank You!</a:t>
            </a:r>
            <a:endParaRPr kumimoji="0" sz="6000" b="0" i="0" u="none" strike="noStrike" kern="0" cap="none" spc="0" normalizeH="0" baseline="0" noProof="0" dirty="0">
              <a:ln>
                <a:noFill/>
              </a:ln>
              <a:solidFill>
                <a:srgbClr val="000000"/>
              </a:solidFill>
              <a:effectLst/>
              <a:uLnTx/>
              <a:uFillTx/>
              <a:latin typeface="Rooney Regular" panose="020F0503040306060404" pitchFamily="34" charset="77"/>
              <a:cs typeface="Arial"/>
              <a:sym typeface="Arial"/>
            </a:endParaRPr>
          </a:p>
        </p:txBody>
      </p:sp>
      <p:sp>
        <p:nvSpPr>
          <p:cNvPr id="3" name="TextBox 2">
            <a:extLst>
              <a:ext uri="{FF2B5EF4-FFF2-40B4-BE49-F238E27FC236}">
                <a16:creationId xmlns:a16="http://schemas.microsoft.com/office/drawing/2014/main" id="{1009D79A-652B-8683-ABB0-94FF760D2A12}"/>
              </a:ext>
            </a:extLst>
          </p:cNvPr>
          <p:cNvSpPr txBox="1"/>
          <p:nvPr/>
        </p:nvSpPr>
        <p:spPr>
          <a:xfrm>
            <a:off x="9690339" y="5314115"/>
            <a:ext cx="2501661" cy="1380227"/>
          </a:xfrm>
          <a:prstGeom prst="rect">
            <a:avLst/>
          </a:prstGeom>
          <a:solidFill>
            <a:srgbClr val="D8E6D9"/>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KE"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TextBox 3">
            <a:extLst>
              <a:ext uri="{FF2B5EF4-FFF2-40B4-BE49-F238E27FC236}">
                <a16:creationId xmlns:a16="http://schemas.microsoft.com/office/drawing/2014/main" id="{110C4C67-06C1-89E4-36B3-7686ADE42D97}"/>
              </a:ext>
            </a:extLst>
          </p:cNvPr>
          <p:cNvSpPr txBox="1"/>
          <p:nvPr/>
        </p:nvSpPr>
        <p:spPr>
          <a:xfrm>
            <a:off x="9204547" y="4907918"/>
            <a:ext cx="2743611"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ZA" sz="1400" b="1" i="0" u="none" strike="noStrike" kern="0" cap="none" spc="0" normalizeH="0" baseline="0" noProof="0" dirty="0">
                <a:ln>
                  <a:noFill/>
                </a:ln>
                <a:solidFill>
                  <a:srgbClr val="FF461E"/>
                </a:solidFill>
                <a:effectLst/>
                <a:uLnTx/>
                <a:uFillTx/>
                <a:latin typeface="Rooney Regular" panose="020F0503040306060404" pitchFamily="34" charset="77"/>
                <a:cs typeface="Arial"/>
                <a:sym typeface="Merriweather"/>
                <a:hlinkClick r:id="rId2"/>
              </a:rPr>
              <a:t>erastus@gmail.com lucianandanu9@gmail.com</a:t>
            </a:r>
            <a:endParaRPr kumimoji="0" lang="en-ZA" sz="1400" b="1" i="0" u="none" strike="noStrike" kern="0" cap="none" spc="0" normalizeH="0" baseline="0" noProof="0" dirty="0">
              <a:ln>
                <a:noFill/>
              </a:ln>
              <a:solidFill>
                <a:srgbClr val="FF461E"/>
              </a:solidFill>
              <a:effectLst/>
              <a:uLnTx/>
              <a:uFillTx/>
              <a:latin typeface="Rooney Regular" panose="020F0503040306060404" pitchFamily="34" charset="77"/>
              <a:cs typeface="Arial"/>
              <a:sym typeface="Merriweather"/>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hlinkClick r:id="rId3"/>
              </a:rPr>
              <a:t>irenekibengo@gmail.com</a:t>
            </a:r>
            <a:endParaRPr kumimoji="0" lang="en-US" sz="14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hlinkClick r:id="rId4"/>
              </a:rPr>
              <a:t>bensonmwihia@gmail.com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hlinkClick r:id="rId4"/>
              </a:rPr>
              <a:t>danakwabi@gmail.com</a:t>
            </a:r>
            <a:endParaRPr kumimoji="0" lang="en-US" sz="14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hlinkClick r:id="rId5"/>
              </a:rPr>
              <a:t>sydneywere563@gmail.com</a:t>
            </a:r>
            <a:endParaRPr kumimoji="0" lang="en-US" sz="1400" b="1" i="0" u="none" strike="noStrike" kern="0" cap="none" spc="0" normalizeH="0" baseline="0" noProof="0" dirty="0">
              <a:ln>
                <a:noFill/>
              </a:ln>
              <a:solidFill>
                <a:srgbClr val="000000"/>
              </a:solidFill>
              <a:effectLst/>
              <a:uLnTx/>
              <a:uFillTx/>
              <a:latin typeface="Arial"/>
              <a:cs typeface="Arial"/>
              <a:sym typeface="Arial"/>
            </a:endParaRPr>
          </a:p>
        </p:txBody>
      </p:sp>
      <p:sp>
        <p:nvSpPr>
          <p:cNvPr id="5" name="TextBox 4">
            <a:extLst>
              <a:ext uri="{FF2B5EF4-FFF2-40B4-BE49-F238E27FC236}">
                <a16:creationId xmlns:a16="http://schemas.microsoft.com/office/drawing/2014/main" id="{DE735D68-41A0-70D5-F27C-971AEBE971FC}"/>
              </a:ext>
            </a:extLst>
          </p:cNvPr>
          <p:cNvSpPr txBox="1"/>
          <p:nvPr/>
        </p:nvSpPr>
        <p:spPr>
          <a:xfrm>
            <a:off x="9184999" y="4506489"/>
            <a:ext cx="2281646" cy="523220"/>
          </a:xfrm>
          <a:prstGeom prst="rect">
            <a:avLst/>
          </a:prstGeom>
          <a:noFill/>
        </p:spPr>
        <p:txBody>
          <a:bodyPr wrap="square" rtlCol="0">
            <a:spAutoFit/>
          </a:bodyPr>
          <a:lstStyle/>
          <a:p>
            <a:r>
              <a:rPr lang="en-US" b="1" dirty="0">
                <a:sym typeface="Avenir"/>
              </a:rPr>
              <a:t>Contact Information:</a:t>
            </a:r>
          </a:p>
          <a:p>
            <a:endParaRPr lang="en-KE" dirty="0"/>
          </a:p>
        </p:txBody>
      </p:sp>
    </p:spTree>
    <p:extLst>
      <p:ext uri="{BB962C8B-B14F-4D97-AF65-F5344CB8AC3E}">
        <p14:creationId xmlns:p14="http://schemas.microsoft.com/office/powerpoint/2010/main" val="2045925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2"/>
          <p:cNvSpPr txBox="1"/>
          <p:nvPr/>
        </p:nvSpPr>
        <p:spPr>
          <a:xfrm>
            <a:off x="897198" y="3788466"/>
            <a:ext cx="2267481" cy="15696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dirty="0">
                <a:solidFill>
                  <a:srgbClr val="FD265E"/>
                </a:solidFill>
                <a:latin typeface="Arial"/>
                <a:ea typeface="Arial"/>
                <a:cs typeface="Arial"/>
                <a:sym typeface="Arial"/>
              </a:rPr>
              <a:t>12%</a:t>
            </a:r>
            <a:endParaRPr dirty="0"/>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3F3F3F"/>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400"/>
              <a:buFont typeface="Arial"/>
              <a:buNone/>
            </a:pPr>
            <a:r>
              <a:rPr lang="en-US" dirty="0">
                <a:solidFill>
                  <a:srgbClr val="3F3F3F"/>
                </a:solidFill>
                <a:latin typeface="Avenir"/>
                <a:sym typeface="Avenir"/>
              </a:rPr>
              <a:t>Allocation to infrastructure</a:t>
            </a:r>
            <a:endParaRPr dirty="0"/>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3F3F3F"/>
              </a:solidFill>
              <a:latin typeface="Avenir"/>
              <a:ea typeface="Avenir"/>
              <a:cs typeface="Avenir"/>
              <a:sym typeface="Avenir"/>
            </a:endParaRPr>
          </a:p>
        </p:txBody>
      </p:sp>
      <p:cxnSp>
        <p:nvCxnSpPr>
          <p:cNvPr id="83" name="Google Shape;83;p2"/>
          <p:cNvCxnSpPr/>
          <p:nvPr/>
        </p:nvCxnSpPr>
        <p:spPr>
          <a:xfrm>
            <a:off x="1291968" y="5365531"/>
            <a:ext cx="1608881" cy="0"/>
          </a:xfrm>
          <a:prstGeom prst="straightConnector1">
            <a:avLst/>
          </a:prstGeom>
          <a:noFill/>
          <a:ln w="9525" cap="flat" cmpd="sng">
            <a:solidFill>
              <a:srgbClr val="612661"/>
            </a:solidFill>
            <a:prstDash val="solid"/>
            <a:round/>
            <a:headEnd type="none" w="sm" len="sm"/>
            <a:tailEnd type="none" w="sm" len="sm"/>
          </a:ln>
        </p:spPr>
      </p:cxnSp>
      <p:sp>
        <p:nvSpPr>
          <p:cNvPr id="85" name="Google Shape;85;p2"/>
          <p:cNvSpPr txBox="1"/>
          <p:nvPr/>
        </p:nvSpPr>
        <p:spPr>
          <a:xfrm>
            <a:off x="540150" y="6272962"/>
            <a:ext cx="6267423" cy="369291"/>
          </a:xfrm>
          <a:prstGeom prst="rect">
            <a:avLst/>
          </a:prstGeom>
          <a:noFill/>
          <a:ln>
            <a:noFill/>
          </a:ln>
        </p:spPr>
        <p:txBody>
          <a:bodyPr spcFirstLastPara="1" wrap="square" lIns="91425" tIns="45700" rIns="91425" bIns="45700" anchor="t" anchorCtr="0">
            <a:spAutoFit/>
          </a:bodyPr>
          <a:lstStyle/>
          <a:p>
            <a:pPr lvl="0">
              <a:buSzPts val="900"/>
            </a:pPr>
            <a:r>
              <a:rPr lang="en-US" sz="900" i="1" dirty="0"/>
              <a:t>Budget Watch for 2024-25</a:t>
            </a:r>
            <a:r>
              <a:rPr lang="en-US" sz="900" dirty="0"/>
              <a:t> (Parliament of Kenya) — states a </a:t>
            </a:r>
            <a:r>
              <a:rPr lang="en-US" sz="900" dirty="0" err="1"/>
              <a:t>Ksh</a:t>
            </a:r>
            <a:r>
              <a:rPr lang="en-US" sz="900" dirty="0"/>
              <a:t> 3.9 trillion size of the budget. </a:t>
            </a:r>
            <a:r>
              <a:rPr lang="en-US" sz="900" dirty="0">
                <a:hlinkClick r:id="rId3"/>
              </a:rPr>
              <a:t>Parliament of Kenya</a:t>
            </a:r>
            <a:endParaRPr lang="en-US" sz="900" dirty="0"/>
          </a:p>
          <a:p>
            <a:pPr lvl="0">
              <a:buSzPts val="900"/>
            </a:pPr>
            <a:r>
              <a:rPr lang="en-US" sz="900" i="1" dirty="0"/>
              <a:t>How Govt plans to spend Ksh.3.9 trillion in 2024/25 budget”</a:t>
            </a:r>
            <a:r>
              <a:rPr lang="en-US" sz="900" dirty="0"/>
              <a:t> — confirms the 3.9 trillion figure. </a:t>
            </a:r>
            <a:r>
              <a:rPr lang="en-US" sz="900" dirty="0">
                <a:hlinkClick r:id="rId4"/>
              </a:rPr>
              <a:t>Citizen Digital</a:t>
            </a:r>
            <a:endParaRPr dirty="0"/>
          </a:p>
        </p:txBody>
      </p:sp>
      <p:cxnSp>
        <p:nvCxnSpPr>
          <p:cNvPr id="86" name="Google Shape;86;p2"/>
          <p:cNvCxnSpPr/>
          <p:nvPr/>
        </p:nvCxnSpPr>
        <p:spPr>
          <a:xfrm>
            <a:off x="1282322" y="3318746"/>
            <a:ext cx="1608881" cy="0"/>
          </a:xfrm>
          <a:prstGeom prst="straightConnector1">
            <a:avLst/>
          </a:prstGeom>
          <a:noFill/>
          <a:ln w="9525" cap="flat" cmpd="sng">
            <a:solidFill>
              <a:srgbClr val="612661"/>
            </a:solidFill>
            <a:prstDash val="solid"/>
            <a:round/>
            <a:headEnd type="none" w="sm" len="sm"/>
            <a:tailEnd type="none" w="sm" len="sm"/>
          </a:ln>
        </p:spPr>
      </p:cxnSp>
      <p:sp>
        <p:nvSpPr>
          <p:cNvPr id="87" name="Google Shape;87;p2"/>
          <p:cNvSpPr txBox="1"/>
          <p:nvPr/>
        </p:nvSpPr>
        <p:spPr>
          <a:xfrm>
            <a:off x="815060" y="1529165"/>
            <a:ext cx="2657482" cy="13849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1" dirty="0">
                <a:solidFill>
                  <a:srgbClr val="FD265E"/>
                </a:solidFill>
              </a:rPr>
              <a:t>36</a:t>
            </a:r>
            <a:r>
              <a:rPr lang="en-US" sz="5400" b="1" i="0" u="none" strike="noStrike" cap="none" dirty="0">
                <a:solidFill>
                  <a:srgbClr val="FD265E"/>
                </a:solidFill>
                <a:latin typeface="Arial"/>
                <a:ea typeface="Arial"/>
                <a:cs typeface="Arial"/>
                <a:sym typeface="Arial"/>
              </a:rPr>
              <a:t>%</a:t>
            </a:r>
            <a:endParaRPr dirty="0"/>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3F3F3F"/>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400"/>
              <a:buFont typeface="Arial"/>
              <a:buNone/>
            </a:pPr>
            <a:r>
              <a:rPr lang="en-US" dirty="0">
                <a:solidFill>
                  <a:srgbClr val="3F3F3F"/>
                </a:solidFill>
                <a:latin typeface="Avenir"/>
                <a:ea typeface="Avenir"/>
                <a:cs typeface="Avenir"/>
                <a:sym typeface="Avenir"/>
              </a:rPr>
              <a:t>Share allocated to debt servicing</a:t>
            </a:r>
            <a:endParaRPr sz="1600" b="0" i="0" u="none" strike="noStrike" cap="none" dirty="0">
              <a:solidFill>
                <a:srgbClr val="3F3F3F"/>
              </a:solidFill>
              <a:latin typeface="Avenir"/>
              <a:ea typeface="Avenir"/>
              <a:cs typeface="Avenir"/>
              <a:sym typeface="Avenir"/>
            </a:endParaRPr>
          </a:p>
        </p:txBody>
      </p:sp>
      <p:sp>
        <p:nvSpPr>
          <p:cNvPr id="88" name="Google Shape;88;p2"/>
          <p:cNvSpPr txBox="1"/>
          <p:nvPr/>
        </p:nvSpPr>
        <p:spPr>
          <a:xfrm>
            <a:off x="3635900" y="1528525"/>
            <a:ext cx="2267481" cy="18158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dirty="0">
                <a:solidFill>
                  <a:srgbClr val="FD265E"/>
                </a:solidFill>
                <a:latin typeface="Arial"/>
                <a:ea typeface="Arial"/>
                <a:cs typeface="Arial"/>
                <a:sym typeface="Arial"/>
              </a:rPr>
              <a:t>14</a:t>
            </a:r>
            <a:r>
              <a:rPr lang="en-US" sz="4400" b="1" i="0" u="none" strike="noStrike" cap="none" dirty="0">
                <a:solidFill>
                  <a:srgbClr val="FD265E"/>
                </a:solidFill>
                <a:latin typeface="Arial"/>
                <a:ea typeface="Arial"/>
                <a:cs typeface="Arial"/>
                <a:sym typeface="Arial"/>
              </a:rPr>
              <a:t>%</a:t>
            </a:r>
            <a:endParaRPr sz="5400" b="1" i="0" u="none" strike="noStrike" cap="none" dirty="0">
              <a:solidFill>
                <a:srgbClr val="FD265E"/>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3F3F3F"/>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400"/>
              <a:buFont typeface="Arial"/>
              <a:buNone/>
            </a:pPr>
            <a:r>
              <a:rPr lang="en-US" dirty="0">
                <a:solidFill>
                  <a:srgbClr val="3F3F3F"/>
                </a:solidFill>
                <a:latin typeface="Avenir"/>
                <a:sym typeface="Avenir"/>
              </a:rPr>
              <a:t>Share allocated to Education (Largest sectoral allocation)</a:t>
            </a:r>
            <a:endParaRPr dirty="0"/>
          </a:p>
          <a:p>
            <a:pPr marL="0" marR="0" lvl="0" indent="0" algn="ctr" rtl="0">
              <a:lnSpc>
                <a:spcPct val="100000"/>
              </a:lnSpc>
              <a:spcBef>
                <a:spcPts val="0"/>
              </a:spcBef>
              <a:spcAft>
                <a:spcPts val="0"/>
              </a:spcAft>
              <a:buClr>
                <a:srgbClr val="000000"/>
              </a:buClr>
              <a:buSzPts val="1600"/>
              <a:buFont typeface="Arial"/>
              <a:buNone/>
            </a:pPr>
            <a:endParaRPr sz="1600" b="0" i="0" u="none" strike="noStrike" cap="none" dirty="0">
              <a:solidFill>
                <a:srgbClr val="3F3F3F"/>
              </a:solidFill>
              <a:latin typeface="Avenir"/>
              <a:ea typeface="Avenir"/>
              <a:cs typeface="Avenir"/>
              <a:sym typeface="Avenir"/>
            </a:endParaRPr>
          </a:p>
        </p:txBody>
      </p:sp>
      <p:cxnSp>
        <p:nvCxnSpPr>
          <p:cNvPr id="89" name="Google Shape;89;p2"/>
          <p:cNvCxnSpPr/>
          <p:nvPr/>
        </p:nvCxnSpPr>
        <p:spPr>
          <a:xfrm>
            <a:off x="3965201" y="3321674"/>
            <a:ext cx="1608881" cy="0"/>
          </a:xfrm>
          <a:prstGeom prst="straightConnector1">
            <a:avLst/>
          </a:prstGeom>
          <a:noFill/>
          <a:ln w="9525" cap="flat" cmpd="sng">
            <a:solidFill>
              <a:srgbClr val="612661"/>
            </a:solidFill>
            <a:prstDash val="solid"/>
            <a:round/>
            <a:headEnd type="none" w="sm" len="sm"/>
            <a:tailEnd type="none" w="sm" len="sm"/>
          </a:ln>
        </p:spPr>
      </p:cxnSp>
      <p:sp>
        <p:nvSpPr>
          <p:cNvPr id="90" name="Google Shape;90;p2"/>
          <p:cNvSpPr/>
          <p:nvPr/>
        </p:nvSpPr>
        <p:spPr>
          <a:xfrm>
            <a:off x="7509299" y="1913200"/>
            <a:ext cx="3824097" cy="28161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900"/>
              <a:buFont typeface="Arial"/>
              <a:buNone/>
            </a:pPr>
            <a:endParaRPr sz="900" b="0" i="0" u="none" strike="noStrike" cap="none" dirty="0">
              <a:solidFill>
                <a:srgbClr val="FF33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272A2A"/>
                </a:solidFill>
                <a:latin typeface="Avenir"/>
                <a:ea typeface="Avenir"/>
                <a:cs typeface="Avenir"/>
                <a:sym typeface="Avenir"/>
              </a:rPr>
              <a:t>Big Numbers, Bigger Questions</a:t>
            </a:r>
            <a:endParaRPr sz="1400" b="0" i="0" u="none" strike="noStrike" cap="none" dirty="0">
              <a:solidFill>
                <a:srgbClr val="272A2A"/>
              </a:solidFill>
              <a:latin typeface="Avenir"/>
              <a:ea typeface="Avenir"/>
              <a:cs typeface="Avenir"/>
              <a:sym typeface="Avenir"/>
            </a:endParaRPr>
          </a:p>
          <a:p>
            <a:pPr marL="0" marR="0" lvl="0" indent="0" algn="l" rtl="0">
              <a:lnSpc>
                <a:spcPct val="100000"/>
              </a:lnSpc>
              <a:spcBef>
                <a:spcPts val="0"/>
              </a:spcBef>
              <a:spcAft>
                <a:spcPts val="0"/>
              </a:spcAft>
              <a:buNone/>
            </a:pPr>
            <a:r>
              <a:rPr lang="en-US" sz="1400" b="0" i="0" u="none" strike="noStrike" cap="none" dirty="0">
                <a:solidFill>
                  <a:srgbClr val="7F7F7F"/>
                </a:solidFill>
                <a:latin typeface="Avenir"/>
                <a:ea typeface="Avenir"/>
                <a:cs typeface="Avenir"/>
                <a:sym typeface="Avenir"/>
              </a:rPr>
              <a:t>Kenya’s national budget allocations are large on paper, but execution gaps remain. Recurring discrepancies between approved budgets and actual expenditures raise concerns about efficiency, governance, and value for money.</a:t>
            </a:r>
          </a:p>
          <a:p>
            <a:pPr marL="0" marR="0" lvl="0" indent="0" algn="l" rtl="0">
              <a:lnSpc>
                <a:spcPct val="100000"/>
              </a:lnSpc>
              <a:spcBef>
                <a:spcPts val="0"/>
              </a:spcBef>
              <a:spcAft>
                <a:spcPts val="0"/>
              </a:spcAft>
              <a:buNone/>
            </a:pPr>
            <a:endParaRPr lang="en-US" dirty="0">
              <a:solidFill>
                <a:srgbClr val="7F7F7F"/>
              </a:solidFill>
              <a:latin typeface="Avenir"/>
              <a:ea typeface="Avenir"/>
              <a:cs typeface="Avenir"/>
              <a:sym typeface="Avenir"/>
            </a:endParaRPr>
          </a:p>
          <a:p>
            <a:pPr marL="0" marR="0" lvl="0" indent="0" algn="l" rtl="0">
              <a:lnSpc>
                <a:spcPct val="100000"/>
              </a:lnSpc>
              <a:spcBef>
                <a:spcPts val="0"/>
              </a:spcBef>
              <a:spcAft>
                <a:spcPts val="0"/>
              </a:spcAft>
              <a:buNone/>
            </a:pPr>
            <a:endParaRPr sz="1400" b="0" i="0" u="none" strike="noStrike" cap="none" dirty="0">
              <a:solidFill>
                <a:srgbClr val="7F7F7F"/>
              </a:solidFill>
              <a:latin typeface="Avenir"/>
              <a:ea typeface="Avenir"/>
              <a:cs typeface="Avenir"/>
              <a:sym typeface="Avenir"/>
            </a:endParaRPr>
          </a:p>
        </p:txBody>
      </p:sp>
      <p:sp>
        <p:nvSpPr>
          <p:cNvPr id="2" name="Google Shape;81;p2">
            <a:extLst>
              <a:ext uri="{FF2B5EF4-FFF2-40B4-BE49-F238E27FC236}">
                <a16:creationId xmlns:a16="http://schemas.microsoft.com/office/drawing/2014/main" id="{FEC9383D-E125-A826-4C02-BCF1D1F22697}"/>
              </a:ext>
            </a:extLst>
          </p:cNvPr>
          <p:cNvSpPr txBox="1"/>
          <p:nvPr/>
        </p:nvSpPr>
        <p:spPr>
          <a:xfrm>
            <a:off x="3673861" y="3788466"/>
            <a:ext cx="2267481" cy="15696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1" dirty="0">
                <a:solidFill>
                  <a:srgbClr val="FD265E"/>
                </a:solidFill>
              </a:rPr>
              <a:t>7</a:t>
            </a:r>
            <a:r>
              <a:rPr lang="en-US" sz="5400" b="1" i="0" u="none" strike="noStrike" cap="none" dirty="0">
                <a:solidFill>
                  <a:srgbClr val="FD265E"/>
                </a:solidFill>
                <a:latin typeface="Arial"/>
                <a:ea typeface="Arial"/>
                <a:cs typeface="Arial"/>
                <a:sym typeface="Arial"/>
              </a:rPr>
              <a:t>%</a:t>
            </a:r>
            <a:endParaRPr dirty="0"/>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3F3F3F"/>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400"/>
              <a:buFont typeface="Arial"/>
              <a:buNone/>
            </a:pPr>
            <a:r>
              <a:rPr lang="en-US" dirty="0">
                <a:solidFill>
                  <a:srgbClr val="3F3F3F"/>
                </a:solidFill>
                <a:latin typeface="Avenir"/>
                <a:sym typeface="Avenir"/>
              </a:rPr>
              <a:t>Allocation to health</a:t>
            </a:r>
            <a:endParaRPr dirty="0"/>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3F3F3F"/>
              </a:solidFill>
              <a:latin typeface="Avenir"/>
              <a:ea typeface="Avenir"/>
              <a:cs typeface="Avenir"/>
              <a:sym typeface="Avenir"/>
            </a:endParaRPr>
          </a:p>
        </p:txBody>
      </p:sp>
      <p:cxnSp>
        <p:nvCxnSpPr>
          <p:cNvPr id="3" name="Google Shape;83;p2">
            <a:extLst>
              <a:ext uri="{FF2B5EF4-FFF2-40B4-BE49-F238E27FC236}">
                <a16:creationId xmlns:a16="http://schemas.microsoft.com/office/drawing/2014/main" id="{6D4CA577-87A1-EC2C-01B2-D84829391CDA}"/>
              </a:ext>
            </a:extLst>
          </p:cNvPr>
          <p:cNvCxnSpPr/>
          <p:nvPr/>
        </p:nvCxnSpPr>
        <p:spPr>
          <a:xfrm>
            <a:off x="3965201" y="5358086"/>
            <a:ext cx="1608881" cy="0"/>
          </a:xfrm>
          <a:prstGeom prst="straightConnector1">
            <a:avLst/>
          </a:prstGeom>
          <a:noFill/>
          <a:ln w="9525" cap="flat" cmpd="sng">
            <a:solidFill>
              <a:srgbClr val="612661"/>
            </a:solidFill>
            <a:prstDash val="solid"/>
            <a:round/>
            <a:headEnd type="none" w="sm" len="sm"/>
            <a:tailEnd type="none" w="sm" len="sm"/>
          </a:ln>
        </p:spPr>
      </p:cxnSp>
      <p:sp>
        <p:nvSpPr>
          <p:cNvPr id="4" name="TextBox 3">
            <a:extLst>
              <a:ext uri="{FF2B5EF4-FFF2-40B4-BE49-F238E27FC236}">
                <a16:creationId xmlns:a16="http://schemas.microsoft.com/office/drawing/2014/main" id="{424DB957-D588-3647-F57B-0F57F23CD5A7}"/>
              </a:ext>
            </a:extLst>
          </p:cNvPr>
          <p:cNvSpPr txBox="1"/>
          <p:nvPr/>
        </p:nvSpPr>
        <p:spPr>
          <a:xfrm>
            <a:off x="322217" y="287383"/>
            <a:ext cx="3500846" cy="830997"/>
          </a:xfrm>
          <a:prstGeom prst="rect">
            <a:avLst/>
          </a:prstGeom>
          <a:noFill/>
        </p:spPr>
        <p:txBody>
          <a:bodyPr wrap="square" rtlCol="0">
            <a:spAutoFit/>
          </a:bodyPr>
          <a:lstStyle/>
          <a:p>
            <a:r>
              <a:rPr lang="en-US" dirty="0"/>
              <a:t>The Big Numbers……</a:t>
            </a:r>
          </a:p>
          <a:p>
            <a:endParaRPr lang="en-US" dirty="0"/>
          </a:p>
          <a:p>
            <a:r>
              <a:rPr lang="en-US" sz="1000" i="1" dirty="0"/>
              <a:t>Kenya’s 2024/25 Budget at a Glance</a:t>
            </a:r>
          </a:p>
          <a:p>
            <a:r>
              <a:rPr lang="en-US" sz="1000" i="1" dirty="0" err="1"/>
              <a:t>Ksh</a:t>
            </a:r>
            <a:r>
              <a:rPr lang="en-US" sz="1000" i="1" dirty="0"/>
              <a:t> 3.9 Trillion – Total Budget Size</a:t>
            </a:r>
            <a:endParaRPr lang="en-KE" sz="1000" i="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a:extLst>
            <a:ext uri="{FF2B5EF4-FFF2-40B4-BE49-F238E27FC236}">
              <a16:creationId xmlns:a16="http://schemas.microsoft.com/office/drawing/2014/main" id="{8633E420-4C16-DAD3-40FC-94A2DE94CAC0}"/>
            </a:ext>
          </a:extLst>
        </p:cNvPr>
        <p:cNvGrpSpPr/>
        <p:nvPr/>
      </p:nvGrpSpPr>
      <p:grpSpPr>
        <a:xfrm>
          <a:off x="0" y="0"/>
          <a:ext cx="0" cy="0"/>
          <a:chOff x="0" y="0"/>
          <a:chExt cx="0" cy="0"/>
        </a:xfrm>
      </p:grpSpPr>
      <p:sp>
        <p:nvSpPr>
          <p:cNvPr id="74" name="Google Shape;74;p1">
            <a:extLst>
              <a:ext uri="{FF2B5EF4-FFF2-40B4-BE49-F238E27FC236}">
                <a16:creationId xmlns:a16="http://schemas.microsoft.com/office/drawing/2014/main" id="{92318A9F-D08D-A087-CF66-A05F82F523D7}"/>
              </a:ext>
            </a:extLst>
          </p:cNvPr>
          <p:cNvSpPr txBox="1"/>
          <p:nvPr/>
        </p:nvSpPr>
        <p:spPr>
          <a:xfrm>
            <a:off x="2404834" y="2114182"/>
            <a:ext cx="514125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chemeClr val="lt1"/>
                </a:solidFill>
                <a:latin typeface="Arial"/>
                <a:ea typeface="Arial"/>
                <a:cs typeface="Arial"/>
                <a:sym typeface="Arial"/>
              </a:rPr>
              <a:t>Growing</a:t>
            </a:r>
            <a:r>
              <a:rPr lang="en-US" sz="1600" b="0" i="0" u="none" strike="noStrike" cap="none">
                <a:solidFill>
                  <a:schemeClr val="lt1"/>
                </a:solidFill>
                <a:latin typeface="Arial"/>
                <a:ea typeface="Arial"/>
                <a:cs typeface="Arial"/>
                <a:sym typeface="Arial"/>
              </a:rPr>
              <a:t> Together.</a:t>
            </a:r>
            <a:endParaRPr/>
          </a:p>
        </p:txBody>
      </p:sp>
      <p:sp>
        <p:nvSpPr>
          <p:cNvPr id="75" name="Google Shape;75;p1">
            <a:extLst>
              <a:ext uri="{FF2B5EF4-FFF2-40B4-BE49-F238E27FC236}">
                <a16:creationId xmlns:a16="http://schemas.microsoft.com/office/drawing/2014/main" id="{CFC69991-D0B0-CEC2-C360-A9CC95EBFD8D}"/>
              </a:ext>
            </a:extLst>
          </p:cNvPr>
          <p:cNvSpPr txBox="1"/>
          <p:nvPr/>
        </p:nvSpPr>
        <p:spPr>
          <a:xfrm>
            <a:off x="5173884" y="6100278"/>
            <a:ext cx="6593428"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lt1"/>
              </a:buClr>
              <a:buSzPts val="4400"/>
              <a:buFont typeface="Avenir"/>
              <a:buNone/>
            </a:pPr>
            <a:r>
              <a:rPr lang="en-US" sz="1800" b="0" i="0" u="none" strike="noStrike" cap="none">
                <a:solidFill>
                  <a:schemeClr val="lt1"/>
                </a:solidFill>
                <a:latin typeface="Avenir"/>
                <a:ea typeface="Avenir"/>
                <a:cs typeface="Avenir"/>
                <a:sym typeface="Avenir"/>
              </a:rPr>
              <a:t>PRE-SEED INVESTOR DECK</a:t>
            </a:r>
            <a:endParaRPr sz="900" b="0" i="0" u="none" strike="noStrike" cap="none">
              <a:solidFill>
                <a:schemeClr val="dk1"/>
              </a:solidFill>
              <a:latin typeface="Avenir"/>
              <a:ea typeface="Avenir"/>
              <a:cs typeface="Avenir"/>
              <a:sym typeface="Avenir"/>
            </a:endParaRPr>
          </a:p>
        </p:txBody>
      </p:sp>
      <p:pic>
        <p:nvPicPr>
          <p:cNvPr id="2052" name="Picture 4" descr="Kenya government unveils budget to opposition walkout | Monitor">
            <a:extLst>
              <a:ext uri="{FF2B5EF4-FFF2-40B4-BE49-F238E27FC236}">
                <a16:creationId xmlns:a16="http://schemas.microsoft.com/office/drawing/2014/main" id="{69AB20F4-33A6-1641-E153-38CE8FA84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ffectLst>
            <a:outerShdw blurRad="50800" dist="50800" dir="15180000" algn="ctr" rotWithShape="0">
              <a:srgbClr val="000000"/>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52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76AB8BAB-BFDD-90CA-5555-57C9411512B8}"/>
            </a:ext>
          </a:extLst>
        </p:cNvPr>
        <p:cNvGrpSpPr/>
        <p:nvPr/>
      </p:nvGrpSpPr>
      <p:grpSpPr>
        <a:xfrm>
          <a:off x="0" y="0"/>
          <a:ext cx="0" cy="0"/>
          <a:chOff x="0" y="0"/>
          <a:chExt cx="0" cy="0"/>
        </a:xfrm>
      </p:grpSpPr>
      <p:sp>
        <p:nvSpPr>
          <p:cNvPr id="197" name="Google Shape;197;p5">
            <a:extLst>
              <a:ext uri="{FF2B5EF4-FFF2-40B4-BE49-F238E27FC236}">
                <a16:creationId xmlns:a16="http://schemas.microsoft.com/office/drawing/2014/main" id="{EC93A333-E1A4-212C-C8D9-D3743D7B50E2}"/>
              </a:ext>
            </a:extLst>
          </p:cNvPr>
          <p:cNvSpPr/>
          <p:nvPr/>
        </p:nvSpPr>
        <p:spPr>
          <a:xfrm>
            <a:off x="6528509" y="1790363"/>
            <a:ext cx="5141221" cy="5278066"/>
          </a:xfrm>
          <a:prstGeom prst="roundRect">
            <a:avLst>
              <a:gd name="adj" fmla="val 3328"/>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venir"/>
              <a:ea typeface="Avenir"/>
              <a:cs typeface="Avenir"/>
              <a:sym typeface="Avenir"/>
            </a:endParaRPr>
          </a:p>
        </p:txBody>
      </p:sp>
      <p:grpSp>
        <p:nvGrpSpPr>
          <p:cNvPr id="203" name="Google Shape;203;p5">
            <a:extLst>
              <a:ext uri="{FF2B5EF4-FFF2-40B4-BE49-F238E27FC236}">
                <a16:creationId xmlns:a16="http://schemas.microsoft.com/office/drawing/2014/main" id="{F9A61EB1-5EF6-7279-19F7-BAE6B42B4264}"/>
              </a:ext>
            </a:extLst>
          </p:cNvPr>
          <p:cNvGrpSpPr/>
          <p:nvPr/>
        </p:nvGrpSpPr>
        <p:grpSpPr>
          <a:xfrm>
            <a:off x="925624" y="2125828"/>
            <a:ext cx="355493" cy="369332"/>
            <a:chOff x="5708" y="1924"/>
            <a:chExt cx="411" cy="427"/>
          </a:xfrm>
        </p:grpSpPr>
        <p:sp>
          <p:nvSpPr>
            <p:cNvPr id="204" name="Google Shape;204;p5">
              <a:extLst>
                <a:ext uri="{FF2B5EF4-FFF2-40B4-BE49-F238E27FC236}">
                  <a16:creationId xmlns:a16="http://schemas.microsoft.com/office/drawing/2014/main" id="{6B98B44F-1CEB-8601-117C-6DE212D947AA}"/>
                </a:ext>
              </a:extLst>
            </p:cNvPr>
            <p:cNvSpPr/>
            <p:nvPr/>
          </p:nvSpPr>
          <p:spPr>
            <a:xfrm>
              <a:off x="6021" y="2066"/>
              <a:ext cx="43" cy="18"/>
            </a:xfrm>
            <a:custGeom>
              <a:avLst/>
              <a:gdLst/>
              <a:ahLst/>
              <a:cxnLst/>
              <a:rect l="l" t="t" r="r" b="b"/>
              <a:pathLst>
                <a:path w="29" h="12" extrusionOk="0">
                  <a:moveTo>
                    <a:pt x="23" y="12"/>
                  </a:moveTo>
                  <a:cubicBezTo>
                    <a:pt x="6" y="12"/>
                    <a:pt x="6" y="12"/>
                    <a:pt x="6" y="12"/>
                  </a:cubicBezTo>
                  <a:cubicBezTo>
                    <a:pt x="2" y="12"/>
                    <a:pt x="0" y="9"/>
                    <a:pt x="0" y="6"/>
                  </a:cubicBezTo>
                  <a:cubicBezTo>
                    <a:pt x="0" y="2"/>
                    <a:pt x="2" y="0"/>
                    <a:pt x="6" y="0"/>
                  </a:cubicBezTo>
                  <a:cubicBezTo>
                    <a:pt x="23" y="0"/>
                    <a:pt x="23" y="0"/>
                    <a:pt x="23" y="0"/>
                  </a:cubicBezTo>
                  <a:cubicBezTo>
                    <a:pt x="26" y="0"/>
                    <a:pt x="29" y="2"/>
                    <a:pt x="29" y="6"/>
                  </a:cubicBezTo>
                  <a:cubicBezTo>
                    <a:pt x="29" y="9"/>
                    <a:pt x="26" y="12"/>
                    <a:pt x="23"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5" name="Google Shape;205;p5">
              <a:extLst>
                <a:ext uri="{FF2B5EF4-FFF2-40B4-BE49-F238E27FC236}">
                  <a16:creationId xmlns:a16="http://schemas.microsoft.com/office/drawing/2014/main" id="{BBC32576-B12A-7811-2A9B-75E10F77C83E}"/>
                </a:ext>
              </a:extLst>
            </p:cNvPr>
            <p:cNvSpPr/>
            <p:nvPr/>
          </p:nvSpPr>
          <p:spPr>
            <a:xfrm>
              <a:off x="5988" y="1960"/>
              <a:ext cx="39" cy="37"/>
            </a:xfrm>
            <a:custGeom>
              <a:avLst/>
              <a:gdLst/>
              <a:ahLst/>
              <a:cxnLst/>
              <a:rect l="l" t="t" r="r" b="b"/>
              <a:pathLst>
                <a:path w="26" h="25" extrusionOk="0">
                  <a:moveTo>
                    <a:pt x="7" y="25"/>
                  </a:moveTo>
                  <a:cubicBezTo>
                    <a:pt x="5" y="25"/>
                    <a:pt x="4" y="24"/>
                    <a:pt x="3" y="23"/>
                  </a:cubicBezTo>
                  <a:cubicBezTo>
                    <a:pt x="0" y="21"/>
                    <a:pt x="0" y="17"/>
                    <a:pt x="3" y="15"/>
                  </a:cubicBezTo>
                  <a:cubicBezTo>
                    <a:pt x="15" y="2"/>
                    <a:pt x="15" y="2"/>
                    <a:pt x="15" y="2"/>
                  </a:cubicBezTo>
                  <a:cubicBezTo>
                    <a:pt x="18" y="0"/>
                    <a:pt x="21" y="0"/>
                    <a:pt x="24" y="2"/>
                  </a:cubicBezTo>
                  <a:cubicBezTo>
                    <a:pt x="26" y="5"/>
                    <a:pt x="26" y="8"/>
                    <a:pt x="24" y="11"/>
                  </a:cubicBezTo>
                  <a:cubicBezTo>
                    <a:pt x="11" y="23"/>
                    <a:pt x="11" y="23"/>
                    <a:pt x="11" y="23"/>
                  </a:cubicBezTo>
                  <a:cubicBezTo>
                    <a:pt x="10" y="24"/>
                    <a:pt x="8" y="25"/>
                    <a:pt x="7" y="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5">
              <a:extLst>
                <a:ext uri="{FF2B5EF4-FFF2-40B4-BE49-F238E27FC236}">
                  <a16:creationId xmlns:a16="http://schemas.microsoft.com/office/drawing/2014/main" id="{0D1F933F-EA32-A441-06F4-783F8ECE1927}"/>
                </a:ext>
              </a:extLst>
            </p:cNvPr>
            <p:cNvSpPr/>
            <p:nvPr/>
          </p:nvSpPr>
          <p:spPr>
            <a:xfrm>
              <a:off x="5904" y="1924"/>
              <a:ext cx="17" cy="41"/>
            </a:xfrm>
            <a:custGeom>
              <a:avLst/>
              <a:gdLst/>
              <a:ahLst/>
              <a:cxnLst/>
              <a:rect l="l" t="t" r="r" b="b"/>
              <a:pathLst>
                <a:path w="12" h="28" extrusionOk="0">
                  <a:moveTo>
                    <a:pt x="6" y="28"/>
                  </a:moveTo>
                  <a:cubicBezTo>
                    <a:pt x="2" y="28"/>
                    <a:pt x="0" y="26"/>
                    <a:pt x="0" y="22"/>
                  </a:cubicBezTo>
                  <a:cubicBezTo>
                    <a:pt x="0" y="6"/>
                    <a:pt x="0" y="6"/>
                    <a:pt x="0" y="6"/>
                  </a:cubicBezTo>
                  <a:cubicBezTo>
                    <a:pt x="0" y="2"/>
                    <a:pt x="2" y="0"/>
                    <a:pt x="6" y="0"/>
                  </a:cubicBezTo>
                  <a:cubicBezTo>
                    <a:pt x="9" y="0"/>
                    <a:pt x="12" y="2"/>
                    <a:pt x="12" y="6"/>
                  </a:cubicBezTo>
                  <a:cubicBezTo>
                    <a:pt x="12" y="22"/>
                    <a:pt x="12" y="22"/>
                    <a:pt x="12" y="22"/>
                  </a:cubicBezTo>
                  <a:cubicBezTo>
                    <a:pt x="12" y="26"/>
                    <a:pt x="9" y="28"/>
                    <a:pt x="6" y="2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 name="Google Shape;207;p5">
              <a:extLst>
                <a:ext uri="{FF2B5EF4-FFF2-40B4-BE49-F238E27FC236}">
                  <a16:creationId xmlns:a16="http://schemas.microsoft.com/office/drawing/2014/main" id="{B3A24F2D-C917-0776-2924-C9CE479B924D}"/>
                </a:ext>
              </a:extLst>
            </p:cNvPr>
            <p:cNvSpPr/>
            <p:nvPr/>
          </p:nvSpPr>
          <p:spPr>
            <a:xfrm>
              <a:off x="5797" y="1960"/>
              <a:ext cx="38" cy="37"/>
            </a:xfrm>
            <a:custGeom>
              <a:avLst/>
              <a:gdLst/>
              <a:ahLst/>
              <a:cxnLst/>
              <a:rect l="l" t="t" r="r" b="b"/>
              <a:pathLst>
                <a:path w="26" h="25" extrusionOk="0">
                  <a:moveTo>
                    <a:pt x="19" y="25"/>
                  </a:moveTo>
                  <a:cubicBezTo>
                    <a:pt x="18" y="25"/>
                    <a:pt x="16" y="24"/>
                    <a:pt x="15" y="23"/>
                  </a:cubicBezTo>
                  <a:cubicBezTo>
                    <a:pt x="2" y="11"/>
                    <a:pt x="2" y="11"/>
                    <a:pt x="2" y="11"/>
                  </a:cubicBezTo>
                  <a:cubicBezTo>
                    <a:pt x="0" y="8"/>
                    <a:pt x="0" y="5"/>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 name="Google Shape;208;p5">
              <a:extLst>
                <a:ext uri="{FF2B5EF4-FFF2-40B4-BE49-F238E27FC236}">
                  <a16:creationId xmlns:a16="http://schemas.microsoft.com/office/drawing/2014/main" id="{E3B54CAD-2C43-7A48-270B-1212BC8AD63B}"/>
                </a:ext>
              </a:extLst>
            </p:cNvPr>
            <p:cNvSpPr/>
            <p:nvPr/>
          </p:nvSpPr>
          <p:spPr>
            <a:xfrm>
              <a:off x="5761" y="2066"/>
              <a:ext cx="42" cy="18"/>
            </a:xfrm>
            <a:custGeom>
              <a:avLst/>
              <a:gdLst/>
              <a:ahLst/>
              <a:cxnLst/>
              <a:rect l="l" t="t" r="r" b="b"/>
              <a:pathLst>
                <a:path w="28" h="12" extrusionOk="0">
                  <a:moveTo>
                    <a:pt x="22" y="12"/>
                  </a:moveTo>
                  <a:cubicBezTo>
                    <a:pt x="6" y="12"/>
                    <a:pt x="6" y="12"/>
                    <a:pt x="6" y="12"/>
                  </a:cubicBezTo>
                  <a:cubicBezTo>
                    <a:pt x="2" y="12"/>
                    <a:pt x="0" y="9"/>
                    <a:pt x="0" y="6"/>
                  </a:cubicBezTo>
                  <a:cubicBezTo>
                    <a:pt x="0" y="2"/>
                    <a:pt x="2" y="0"/>
                    <a:pt x="6" y="0"/>
                  </a:cubicBezTo>
                  <a:cubicBezTo>
                    <a:pt x="22" y="0"/>
                    <a:pt x="22" y="0"/>
                    <a:pt x="22" y="0"/>
                  </a:cubicBezTo>
                  <a:cubicBezTo>
                    <a:pt x="26" y="0"/>
                    <a:pt x="28" y="2"/>
                    <a:pt x="28" y="6"/>
                  </a:cubicBezTo>
                  <a:cubicBezTo>
                    <a:pt x="28" y="9"/>
                    <a:pt x="26" y="12"/>
                    <a:pt x="22"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 name="Google Shape;209;p5">
              <a:extLst>
                <a:ext uri="{FF2B5EF4-FFF2-40B4-BE49-F238E27FC236}">
                  <a16:creationId xmlns:a16="http://schemas.microsoft.com/office/drawing/2014/main" id="{3DA994FB-7465-F664-4F93-04BE00453806}"/>
                </a:ext>
              </a:extLst>
            </p:cNvPr>
            <p:cNvSpPr/>
            <p:nvPr/>
          </p:nvSpPr>
          <p:spPr>
            <a:xfrm>
              <a:off x="5708" y="2127"/>
              <a:ext cx="409" cy="223"/>
            </a:xfrm>
            <a:custGeom>
              <a:avLst/>
              <a:gdLst/>
              <a:ahLst/>
              <a:cxnLst/>
              <a:rect l="l" t="t" r="r" b="b"/>
              <a:pathLst>
                <a:path w="276" h="150" extrusionOk="0">
                  <a:moveTo>
                    <a:pt x="270" y="150"/>
                  </a:moveTo>
                  <a:cubicBezTo>
                    <a:pt x="6" y="150"/>
                    <a:pt x="6" y="150"/>
                    <a:pt x="6" y="150"/>
                  </a:cubicBezTo>
                  <a:cubicBezTo>
                    <a:pt x="2" y="150"/>
                    <a:pt x="0" y="148"/>
                    <a:pt x="0" y="144"/>
                  </a:cubicBezTo>
                  <a:cubicBezTo>
                    <a:pt x="0" y="48"/>
                    <a:pt x="0" y="48"/>
                    <a:pt x="0" y="48"/>
                  </a:cubicBezTo>
                  <a:cubicBezTo>
                    <a:pt x="0" y="46"/>
                    <a:pt x="1" y="44"/>
                    <a:pt x="2" y="43"/>
                  </a:cubicBezTo>
                  <a:cubicBezTo>
                    <a:pt x="71" y="0"/>
                    <a:pt x="205" y="0"/>
                    <a:pt x="273" y="43"/>
                  </a:cubicBezTo>
                  <a:cubicBezTo>
                    <a:pt x="274" y="44"/>
                    <a:pt x="276" y="46"/>
                    <a:pt x="276" y="48"/>
                  </a:cubicBezTo>
                  <a:cubicBezTo>
                    <a:pt x="276" y="144"/>
                    <a:pt x="276" y="144"/>
                    <a:pt x="276" y="144"/>
                  </a:cubicBezTo>
                  <a:cubicBezTo>
                    <a:pt x="276" y="148"/>
                    <a:pt x="273" y="150"/>
                    <a:pt x="270" y="150"/>
                  </a:cubicBezTo>
                  <a:close/>
                  <a:moveTo>
                    <a:pt x="12" y="138"/>
                  </a:moveTo>
                  <a:cubicBezTo>
                    <a:pt x="264" y="138"/>
                    <a:pt x="264" y="138"/>
                    <a:pt x="264" y="138"/>
                  </a:cubicBezTo>
                  <a:cubicBezTo>
                    <a:pt x="264" y="52"/>
                    <a:pt x="264" y="52"/>
                    <a:pt x="264" y="52"/>
                  </a:cubicBezTo>
                  <a:cubicBezTo>
                    <a:pt x="200" y="13"/>
                    <a:pt x="76" y="13"/>
                    <a:pt x="12" y="52"/>
                  </a:cubicBezTo>
                  <a:lnTo>
                    <a:pt x="12" y="13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0" name="Google Shape;210;p5">
              <a:extLst>
                <a:ext uri="{FF2B5EF4-FFF2-40B4-BE49-F238E27FC236}">
                  <a16:creationId xmlns:a16="http://schemas.microsoft.com/office/drawing/2014/main" id="{AE382CCD-5D6D-ECEB-25B4-D048B99592C4}"/>
                </a:ext>
              </a:extLst>
            </p:cNvPr>
            <p:cNvSpPr/>
            <p:nvPr/>
          </p:nvSpPr>
          <p:spPr>
            <a:xfrm>
              <a:off x="5935" y="2143"/>
              <a:ext cx="78" cy="208"/>
            </a:xfrm>
            <a:custGeom>
              <a:avLst/>
              <a:gdLst/>
              <a:ahLst/>
              <a:cxnLst/>
              <a:rect l="l" t="t" r="r" b="b"/>
              <a:pathLst>
                <a:path w="53" h="140" extrusionOk="0">
                  <a:moveTo>
                    <a:pt x="46" y="140"/>
                  </a:moveTo>
                  <a:cubicBezTo>
                    <a:pt x="44" y="140"/>
                    <a:pt x="41" y="138"/>
                    <a:pt x="40" y="135"/>
                  </a:cubicBezTo>
                  <a:cubicBezTo>
                    <a:pt x="1" y="8"/>
                    <a:pt x="1" y="8"/>
                    <a:pt x="1" y="8"/>
                  </a:cubicBezTo>
                  <a:cubicBezTo>
                    <a:pt x="0" y="5"/>
                    <a:pt x="2" y="2"/>
                    <a:pt x="5" y="1"/>
                  </a:cubicBezTo>
                  <a:cubicBezTo>
                    <a:pt x="8" y="0"/>
                    <a:pt x="12" y="2"/>
                    <a:pt x="13" y="5"/>
                  </a:cubicBezTo>
                  <a:cubicBezTo>
                    <a:pt x="52" y="132"/>
                    <a:pt x="52" y="132"/>
                    <a:pt x="52" y="132"/>
                  </a:cubicBezTo>
                  <a:cubicBezTo>
                    <a:pt x="53" y="135"/>
                    <a:pt x="51" y="138"/>
                    <a:pt x="48" y="139"/>
                  </a:cubicBezTo>
                  <a:cubicBezTo>
                    <a:pt x="47" y="140"/>
                    <a:pt x="47" y="140"/>
                    <a:pt x="46" y="14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5">
              <a:extLst>
                <a:ext uri="{FF2B5EF4-FFF2-40B4-BE49-F238E27FC236}">
                  <a16:creationId xmlns:a16="http://schemas.microsoft.com/office/drawing/2014/main" id="{D75F9ADF-987A-9DA0-A4D0-4E96E8B87623}"/>
                </a:ext>
              </a:extLst>
            </p:cNvPr>
            <p:cNvSpPr/>
            <p:nvPr/>
          </p:nvSpPr>
          <p:spPr>
            <a:xfrm>
              <a:off x="5961" y="2145"/>
              <a:ext cx="158" cy="187"/>
            </a:xfrm>
            <a:custGeom>
              <a:avLst/>
              <a:gdLst/>
              <a:ahLst/>
              <a:cxnLst/>
              <a:rect l="l" t="t" r="r" b="b"/>
              <a:pathLst>
                <a:path w="106" h="126" extrusionOk="0">
                  <a:moveTo>
                    <a:pt x="99" y="126"/>
                  </a:moveTo>
                  <a:cubicBezTo>
                    <a:pt x="97" y="126"/>
                    <a:pt x="95" y="126"/>
                    <a:pt x="94" y="124"/>
                  </a:cubicBezTo>
                  <a:cubicBezTo>
                    <a:pt x="2" y="11"/>
                    <a:pt x="2" y="11"/>
                    <a:pt x="2" y="11"/>
                  </a:cubicBezTo>
                  <a:cubicBezTo>
                    <a:pt x="0" y="8"/>
                    <a:pt x="0" y="5"/>
                    <a:pt x="3" y="2"/>
                  </a:cubicBezTo>
                  <a:cubicBezTo>
                    <a:pt x="5" y="0"/>
                    <a:pt x="9" y="1"/>
                    <a:pt x="11" y="3"/>
                  </a:cubicBezTo>
                  <a:cubicBezTo>
                    <a:pt x="103" y="117"/>
                    <a:pt x="103" y="117"/>
                    <a:pt x="103" y="117"/>
                  </a:cubicBezTo>
                  <a:cubicBezTo>
                    <a:pt x="106" y="119"/>
                    <a:pt x="105" y="123"/>
                    <a:pt x="103" y="125"/>
                  </a:cubicBezTo>
                  <a:cubicBezTo>
                    <a:pt x="101" y="126"/>
                    <a:pt x="100" y="126"/>
                    <a:pt x="99" y="12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p5">
              <a:extLst>
                <a:ext uri="{FF2B5EF4-FFF2-40B4-BE49-F238E27FC236}">
                  <a16:creationId xmlns:a16="http://schemas.microsoft.com/office/drawing/2014/main" id="{84CEE34C-D4C6-C738-E794-B959F7CDFBA9}"/>
                </a:ext>
              </a:extLst>
            </p:cNvPr>
            <p:cNvSpPr/>
            <p:nvPr/>
          </p:nvSpPr>
          <p:spPr>
            <a:xfrm>
              <a:off x="5810" y="2143"/>
              <a:ext cx="79" cy="207"/>
            </a:xfrm>
            <a:custGeom>
              <a:avLst/>
              <a:gdLst/>
              <a:ahLst/>
              <a:cxnLst/>
              <a:rect l="l" t="t" r="r" b="b"/>
              <a:pathLst>
                <a:path w="53" h="139" extrusionOk="0">
                  <a:moveTo>
                    <a:pt x="7" y="139"/>
                  </a:moveTo>
                  <a:cubicBezTo>
                    <a:pt x="6" y="139"/>
                    <a:pt x="6" y="139"/>
                    <a:pt x="5" y="139"/>
                  </a:cubicBezTo>
                  <a:cubicBezTo>
                    <a:pt x="2" y="138"/>
                    <a:pt x="0" y="135"/>
                    <a:pt x="1" y="132"/>
                  </a:cubicBezTo>
                  <a:cubicBezTo>
                    <a:pt x="40" y="5"/>
                    <a:pt x="40" y="5"/>
                    <a:pt x="40" y="5"/>
                  </a:cubicBezTo>
                  <a:cubicBezTo>
                    <a:pt x="41" y="2"/>
                    <a:pt x="45" y="0"/>
                    <a:pt x="48" y="1"/>
                  </a:cubicBezTo>
                  <a:cubicBezTo>
                    <a:pt x="51" y="2"/>
                    <a:pt x="53" y="5"/>
                    <a:pt x="52" y="8"/>
                  </a:cubicBezTo>
                  <a:cubicBezTo>
                    <a:pt x="13" y="135"/>
                    <a:pt x="13" y="135"/>
                    <a:pt x="13" y="135"/>
                  </a:cubicBezTo>
                  <a:cubicBezTo>
                    <a:pt x="12" y="138"/>
                    <a:pt x="10" y="139"/>
                    <a:pt x="7" y="13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3" name="Google Shape;213;p5">
              <a:extLst>
                <a:ext uri="{FF2B5EF4-FFF2-40B4-BE49-F238E27FC236}">
                  <a16:creationId xmlns:a16="http://schemas.microsoft.com/office/drawing/2014/main" id="{6F96670C-1EA4-2E6A-EE9D-31B2FEF916E6}"/>
                </a:ext>
              </a:extLst>
            </p:cNvPr>
            <p:cNvSpPr/>
            <p:nvPr/>
          </p:nvSpPr>
          <p:spPr>
            <a:xfrm>
              <a:off x="5708" y="2145"/>
              <a:ext cx="156" cy="187"/>
            </a:xfrm>
            <a:custGeom>
              <a:avLst/>
              <a:gdLst/>
              <a:ahLst/>
              <a:cxnLst/>
              <a:rect l="l" t="t" r="r" b="b"/>
              <a:pathLst>
                <a:path w="105" h="126" extrusionOk="0">
                  <a:moveTo>
                    <a:pt x="6" y="126"/>
                  </a:moveTo>
                  <a:cubicBezTo>
                    <a:pt x="5" y="126"/>
                    <a:pt x="4" y="126"/>
                    <a:pt x="2" y="125"/>
                  </a:cubicBezTo>
                  <a:cubicBezTo>
                    <a:pt x="0" y="123"/>
                    <a:pt x="0" y="119"/>
                    <a:pt x="2" y="117"/>
                  </a:cubicBezTo>
                  <a:cubicBezTo>
                    <a:pt x="94" y="3"/>
                    <a:pt x="94" y="3"/>
                    <a:pt x="94" y="3"/>
                  </a:cubicBezTo>
                  <a:cubicBezTo>
                    <a:pt x="96" y="1"/>
                    <a:pt x="100" y="0"/>
                    <a:pt x="103" y="2"/>
                  </a:cubicBezTo>
                  <a:cubicBezTo>
                    <a:pt x="105" y="5"/>
                    <a:pt x="105" y="8"/>
                    <a:pt x="103" y="11"/>
                  </a:cubicBezTo>
                  <a:cubicBezTo>
                    <a:pt x="11" y="124"/>
                    <a:pt x="11" y="124"/>
                    <a:pt x="11" y="124"/>
                  </a:cubicBezTo>
                  <a:cubicBezTo>
                    <a:pt x="10" y="126"/>
                    <a:pt x="8" y="126"/>
                    <a:pt x="6" y="12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4" name="Google Shape;214;p5">
              <a:extLst>
                <a:ext uri="{FF2B5EF4-FFF2-40B4-BE49-F238E27FC236}">
                  <a16:creationId xmlns:a16="http://schemas.microsoft.com/office/drawing/2014/main" id="{3275916B-B80D-EDD0-C538-30AA22485BDF}"/>
                </a:ext>
              </a:extLst>
            </p:cNvPr>
            <p:cNvSpPr/>
            <p:nvPr/>
          </p:nvSpPr>
          <p:spPr>
            <a:xfrm>
              <a:off x="5904" y="2143"/>
              <a:ext cx="17" cy="208"/>
            </a:xfrm>
            <a:custGeom>
              <a:avLst/>
              <a:gdLst/>
              <a:ahLst/>
              <a:cxnLst/>
              <a:rect l="l" t="t" r="r" b="b"/>
              <a:pathLst>
                <a:path w="12" h="140" extrusionOk="0">
                  <a:moveTo>
                    <a:pt x="6" y="140"/>
                  </a:moveTo>
                  <a:cubicBezTo>
                    <a:pt x="2" y="140"/>
                    <a:pt x="0" y="137"/>
                    <a:pt x="0" y="134"/>
                  </a:cubicBezTo>
                  <a:cubicBezTo>
                    <a:pt x="0" y="6"/>
                    <a:pt x="0" y="6"/>
                    <a:pt x="0" y="6"/>
                  </a:cubicBezTo>
                  <a:cubicBezTo>
                    <a:pt x="0" y="3"/>
                    <a:pt x="2" y="0"/>
                    <a:pt x="6" y="0"/>
                  </a:cubicBezTo>
                  <a:cubicBezTo>
                    <a:pt x="9" y="0"/>
                    <a:pt x="12" y="3"/>
                    <a:pt x="12" y="6"/>
                  </a:cubicBezTo>
                  <a:cubicBezTo>
                    <a:pt x="12" y="134"/>
                    <a:pt x="12" y="134"/>
                    <a:pt x="12" y="134"/>
                  </a:cubicBezTo>
                  <a:cubicBezTo>
                    <a:pt x="12" y="137"/>
                    <a:pt x="9" y="140"/>
                    <a:pt x="6" y="14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5">
              <a:extLst>
                <a:ext uri="{FF2B5EF4-FFF2-40B4-BE49-F238E27FC236}">
                  <a16:creationId xmlns:a16="http://schemas.microsoft.com/office/drawing/2014/main" id="{2E412591-EF51-775C-6B66-48408A72EA96}"/>
                </a:ext>
              </a:extLst>
            </p:cNvPr>
            <p:cNvSpPr/>
            <p:nvPr/>
          </p:nvSpPr>
          <p:spPr>
            <a:xfrm>
              <a:off x="5815" y="1977"/>
              <a:ext cx="195" cy="187"/>
            </a:xfrm>
            <a:custGeom>
              <a:avLst/>
              <a:gdLst/>
              <a:ahLst/>
              <a:cxnLst/>
              <a:rect l="l" t="t" r="r" b="b"/>
              <a:pathLst>
                <a:path w="132" h="126" extrusionOk="0">
                  <a:moveTo>
                    <a:pt x="38" y="125"/>
                  </a:moveTo>
                  <a:cubicBezTo>
                    <a:pt x="37" y="125"/>
                    <a:pt x="36" y="125"/>
                    <a:pt x="35" y="124"/>
                  </a:cubicBezTo>
                  <a:cubicBezTo>
                    <a:pt x="13" y="113"/>
                    <a:pt x="0" y="91"/>
                    <a:pt x="0" y="66"/>
                  </a:cubicBezTo>
                  <a:cubicBezTo>
                    <a:pt x="0" y="29"/>
                    <a:pt x="29" y="0"/>
                    <a:pt x="66" y="0"/>
                  </a:cubicBezTo>
                  <a:cubicBezTo>
                    <a:pt x="102" y="0"/>
                    <a:pt x="132" y="29"/>
                    <a:pt x="132" y="66"/>
                  </a:cubicBezTo>
                  <a:cubicBezTo>
                    <a:pt x="132" y="90"/>
                    <a:pt x="118" y="113"/>
                    <a:pt x="96" y="124"/>
                  </a:cubicBezTo>
                  <a:cubicBezTo>
                    <a:pt x="93" y="126"/>
                    <a:pt x="89" y="125"/>
                    <a:pt x="88" y="122"/>
                  </a:cubicBezTo>
                  <a:cubicBezTo>
                    <a:pt x="86" y="119"/>
                    <a:pt x="87" y="115"/>
                    <a:pt x="90" y="114"/>
                  </a:cubicBezTo>
                  <a:cubicBezTo>
                    <a:pt x="108" y="104"/>
                    <a:pt x="120" y="86"/>
                    <a:pt x="120" y="66"/>
                  </a:cubicBezTo>
                  <a:cubicBezTo>
                    <a:pt x="120" y="36"/>
                    <a:pt x="95" y="12"/>
                    <a:pt x="66" y="12"/>
                  </a:cubicBezTo>
                  <a:cubicBezTo>
                    <a:pt x="36" y="12"/>
                    <a:pt x="12" y="36"/>
                    <a:pt x="12" y="66"/>
                  </a:cubicBezTo>
                  <a:cubicBezTo>
                    <a:pt x="12" y="86"/>
                    <a:pt x="23" y="104"/>
                    <a:pt x="41" y="114"/>
                  </a:cubicBezTo>
                  <a:cubicBezTo>
                    <a:pt x="44" y="115"/>
                    <a:pt x="45" y="119"/>
                    <a:pt x="44" y="122"/>
                  </a:cubicBezTo>
                  <a:cubicBezTo>
                    <a:pt x="42" y="124"/>
                    <a:pt x="40" y="125"/>
                    <a:pt x="38" y="1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 name="Google Shape;113;p3">
            <a:extLst>
              <a:ext uri="{FF2B5EF4-FFF2-40B4-BE49-F238E27FC236}">
                <a16:creationId xmlns:a16="http://schemas.microsoft.com/office/drawing/2014/main" id="{800BEE7F-77E0-1D7D-BB53-9A95733EB260}"/>
              </a:ext>
            </a:extLst>
          </p:cNvPr>
          <p:cNvSpPr/>
          <p:nvPr/>
        </p:nvSpPr>
        <p:spPr>
          <a:xfrm>
            <a:off x="1002604" y="1259841"/>
            <a:ext cx="3824097" cy="27545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3300"/>
                </a:solidFill>
                <a:latin typeface="Avenir"/>
                <a:ea typeface="Avenir"/>
                <a:cs typeface="Avenir"/>
                <a:sym typeface="Avenir"/>
              </a:rPr>
              <a:t>Problem</a:t>
            </a:r>
            <a:endParaRPr dirty="0"/>
          </a:p>
          <a:p>
            <a:pPr marL="0" marR="0" lvl="0" indent="0" algn="l" rtl="0">
              <a:lnSpc>
                <a:spcPct val="100000"/>
              </a:lnSpc>
              <a:spcBef>
                <a:spcPts val="0"/>
              </a:spcBef>
              <a:spcAft>
                <a:spcPts val="0"/>
              </a:spcAft>
              <a:buClr>
                <a:srgbClr val="000000"/>
              </a:buClr>
              <a:buSzPts val="900"/>
              <a:buFont typeface="Arial"/>
              <a:buNone/>
            </a:pPr>
            <a:endParaRPr sz="900" b="0" i="0" u="none" strike="noStrike" cap="none" dirty="0">
              <a:solidFill>
                <a:srgbClr val="FF33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272A2A"/>
                </a:solidFill>
                <a:latin typeface="Avenir"/>
                <a:ea typeface="Avenir"/>
                <a:cs typeface="Avenir"/>
                <a:sym typeface="Avenir"/>
              </a:rPr>
              <a:t>Big Allocations, Weak Execution</a:t>
            </a:r>
          </a:p>
          <a:p>
            <a:pPr marL="0" marR="0" lvl="0" indent="0" algn="l" rtl="0">
              <a:lnSpc>
                <a:spcPct val="100000"/>
              </a:lnSpc>
              <a:spcBef>
                <a:spcPts val="0"/>
              </a:spcBef>
              <a:spcAft>
                <a:spcPts val="0"/>
              </a:spcAft>
              <a:buClr>
                <a:srgbClr val="000000"/>
              </a:buClr>
              <a:buSzPts val="2800"/>
              <a:buFont typeface="Arial"/>
              <a:buNone/>
            </a:pPr>
            <a:endParaRPr sz="1400" b="0" i="0" u="none" strike="noStrike" cap="none" dirty="0">
              <a:solidFill>
                <a:srgbClr val="272A2A"/>
              </a:solidFill>
              <a:latin typeface="Avenir"/>
              <a:ea typeface="Avenir"/>
              <a:cs typeface="Avenir"/>
              <a:sym typeface="Avenir"/>
            </a:endParaRPr>
          </a:p>
          <a:p>
            <a:pPr marL="0" marR="0" lvl="0" indent="0" algn="l" rtl="0">
              <a:lnSpc>
                <a:spcPct val="100000"/>
              </a:lnSpc>
              <a:spcBef>
                <a:spcPts val="0"/>
              </a:spcBef>
              <a:spcAft>
                <a:spcPts val="0"/>
              </a:spcAft>
              <a:buNone/>
            </a:pPr>
            <a:r>
              <a:rPr lang="en-US" sz="1000" dirty="0">
                <a:solidFill>
                  <a:schemeClr val="tx2">
                    <a:lumMod val="10000"/>
                  </a:schemeClr>
                </a:solidFill>
                <a:latin typeface="Avenir"/>
                <a:sym typeface="Avenir"/>
              </a:rPr>
              <a:t>Kenya’s public funds must be allocated and utilized transparently to ensure accountability, efficiency, and value for money. Single-year audits often miss deeper patterns such as persistent underspending, overspending, or repeated audit concerns.</a:t>
            </a:r>
          </a:p>
          <a:p>
            <a:pPr marL="0" marR="0" lvl="0" indent="0" algn="l" rtl="0">
              <a:lnSpc>
                <a:spcPct val="100000"/>
              </a:lnSpc>
              <a:spcBef>
                <a:spcPts val="0"/>
              </a:spcBef>
              <a:spcAft>
                <a:spcPts val="0"/>
              </a:spcAft>
              <a:buNone/>
            </a:pPr>
            <a:r>
              <a:rPr lang="en-US" sz="1000" dirty="0">
                <a:solidFill>
                  <a:schemeClr val="tx2">
                    <a:lumMod val="10000"/>
                  </a:schemeClr>
                </a:solidFill>
                <a:latin typeface="Avenir"/>
                <a:sym typeface="Avenir"/>
              </a:rPr>
              <a:t>This raises critical questions:</a:t>
            </a:r>
          </a:p>
          <a:p>
            <a:pPr marL="0" marR="0" lvl="0" indent="0" algn="l" rtl="0">
              <a:lnSpc>
                <a:spcPct val="100000"/>
              </a:lnSpc>
              <a:spcBef>
                <a:spcPts val="0"/>
              </a:spcBef>
              <a:spcAft>
                <a:spcPts val="0"/>
              </a:spcAft>
              <a:buNone/>
            </a:pPr>
            <a:r>
              <a:rPr lang="en-US" sz="1000" dirty="0">
                <a:solidFill>
                  <a:schemeClr val="tx2">
                    <a:lumMod val="10000"/>
                  </a:schemeClr>
                </a:solidFill>
                <a:latin typeface="Avenir"/>
                <a:sym typeface="Avenir"/>
              </a:rPr>
              <a:t>Are recurring discrepancies between approved budgets and actual expenditures signs of inefficiencies, weak execution, or potential audit risks?</a:t>
            </a:r>
            <a:endParaRPr sz="1000" dirty="0">
              <a:solidFill>
                <a:schemeClr val="tx2">
                  <a:lumMod val="10000"/>
                </a:schemeClr>
              </a:solidFill>
              <a:latin typeface="Avenir"/>
            </a:endParaRPr>
          </a:p>
        </p:txBody>
      </p:sp>
      <p:sp>
        <p:nvSpPr>
          <p:cNvPr id="4" name="Google Shape;85;p2">
            <a:extLst>
              <a:ext uri="{FF2B5EF4-FFF2-40B4-BE49-F238E27FC236}">
                <a16:creationId xmlns:a16="http://schemas.microsoft.com/office/drawing/2014/main" id="{4782580C-FCE5-2454-24BD-91812D0AE33F}"/>
              </a:ext>
            </a:extLst>
          </p:cNvPr>
          <p:cNvSpPr txBox="1"/>
          <p:nvPr/>
        </p:nvSpPr>
        <p:spPr>
          <a:xfrm>
            <a:off x="503302" y="5908977"/>
            <a:ext cx="6267423" cy="369291"/>
          </a:xfrm>
          <a:prstGeom prst="rect">
            <a:avLst/>
          </a:prstGeom>
          <a:noFill/>
          <a:ln>
            <a:noFill/>
          </a:ln>
        </p:spPr>
        <p:txBody>
          <a:bodyPr spcFirstLastPara="1" wrap="square" lIns="91425" tIns="45700" rIns="91425" bIns="45700" anchor="t" anchorCtr="0">
            <a:spAutoFit/>
          </a:bodyPr>
          <a:lstStyle/>
          <a:p>
            <a:pPr lvl="0">
              <a:buSzPts val="900"/>
            </a:pPr>
            <a:r>
              <a:rPr lang="en-US" sz="900" i="1" dirty="0"/>
              <a:t>Budget Watch for 2024-25</a:t>
            </a:r>
            <a:r>
              <a:rPr lang="en-US" sz="900" dirty="0"/>
              <a:t> (Parliament of Kenya) — states a </a:t>
            </a:r>
            <a:r>
              <a:rPr lang="en-US" sz="900" dirty="0" err="1"/>
              <a:t>Ksh</a:t>
            </a:r>
            <a:r>
              <a:rPr lang="en-US" sz="900" dirty="0"/>
              <a:t> 3.9 trillion size of the budget. </a:t>
            </a:r>
            <a:r>
              <a:rPr lang="en-US" sz="900" dirty="0">
                <a:hlinkClick r:id="rId3"/>
              </a:rPr>
              <a:t>Parliament of Kenya</a:t>
            </a:r>
            <a:endParaRPr lang="en-US" sz="900" dirty="0"/>
          </a:p>
          <a:p>
            <a:pPr lvl="0">
              <a:buSzPts val="900"/>
            </a:pPr>
            <a:r>
              <a:rPr lang="en-US" sz="900" i="1" dirty="0"/>
              <a:t>How Govt plans to spend Ksh.3.9 trillion in 2024/25 budget”</a:t>
            </a:r>
            <a:r>
              <a:rPr lang="en-US" sz="900" dirty="0"/>
              <a:t> — confirms the 3.9 trillion figure. </a:t>
            </a:r>
            <a:r>
              <a:rPr lang="en-US" sz="900" dirty="0">
                <a:hlinkClick r:id="rId4"/>
              </a:rPr>
              <a:t>Citizen Digital</a:t>
            </a:r>
            <a:endParaRPr dirty="0"/>
          </a:p>
        </p:txBody>
      </p:sp>
      <p:sp>
        <p:nvSpPr>
          <p:cNvPr id="5" name="TextBox 4">
            <a:extLst>
              <a:ext uri="{FF2B5EF4-FFF2-40B4-BE49-F238E27FC236}">
                <a16:creationId xmlns:a16="http://schemas.microsoft.com/office/drawing/2014/main" id="{8753DDA6-16F6-0A34-65B8-F4139D5E3CC8}"/>
              </a:ext>
            </a:extLst>
          </p:cNvPr>
          <p:cNvSpPr txBox="1"/>
          <p:nvPr/>
        </p:nvSpPr>
        <p:spPr>
          <a:xfrm>
            <a:off x="6770725" y="1482849"/>
            <a:ext cx="5079627" cy="400110"/>
          </a:xfrm>
          <a:prstGeom prst="rect">
            <a:avLst/>
          </a:prstGeom>
          <a:noFill/>
        </p:spPr>
        <p:txBody>
          <a:bodyPr wrap="square" rtlCol="0">
            <a:spAutoFit/>
          </a:bodyPr>
          <a:lstStyle/>
          <a:p>
            <a:r>
              <a:rPr lang="en-US" sz="1000" dirty="0">
                <a:solidFill>
                  <a:schemeClr val="tx2">
                    <a:lumMod val="10000"/>
                  </a:schemeClr>
                </a:solidFill>
                <a:latin typeface="Avenir"/>
              </a:rPr>
              <a:t>This project investigates four financial years (2020/21 – 2023/24) of budget and expenditure data across national ministries, departments, and agencies (MDAs) to:</a:t>
            </a:r>
            <a:endParaRPr lang="en-KE" sz="1000" dirty="0">
              <a:solidFill>
                <a:schemeClr val="tx2">
                  <a:lumMod val="10000"/>
                </a:schemeClr>
              </a:solidFill>
              <a:latin typeface="Avenir"/>
            </a:endParaRPr>
          </a:p>
        </p:txBody>
      </p:sp>
      <p:grpSp>
        <p:nvGrpSpPr>
          <p:cNvPr id="6" name="Google Shape;126;p4">
            <a:extLst>
              <a:ext uri="{FF2B5EF4-FFF2-40B4-BE49-F238E27FC236}">
                <a16:creationId xmlns:a16="http://schemas.microsoft.com/office/drawing/2014/main" id="{7406F39A-CF8A-82AD-21FA-58B54A336147}"/>
              </a:ext>
            </a:extLst>
          </p:cNvPr>
          <p:cNvGrpSpPr/>
          <p:nvPr/>
        </p:nvGrpSpPr>
        <p:grpSpPr>
          <a:xfrm>
            <a:off x="6479871" y="2320989"/>
            <a:ext cx="5527234" cy="3587988"/>
            <a:chOff x="6501160" y="1311553"/>
            <a:chExt cx="5867687" cy="4046143"/>
          </a:xfrm>
        </p:grpSpPr>
        <p:sp>
          <p:nvSpPr>
            <p:cNvPr id="7" name="Google Shape;127;p4">
              <a:extLst>
                <a:ext uri="{FF2B5EF4-FFF2-40B4-BE49-F238E27FC236}">
                  <a16:creationId xmlns:a16="http://schemas.microsoft.com/office/drawing/2014/main" id="{81FB36BD-3182-1065-D1AD-5038CF60CB6F}"/>
                </a:ext>
              </a:extLst>
            </p:cNvPr>
            <p:cNvSpPr/>
            <p:nvPr/>
          </p:nvSpPr>
          <p:spPr>
            <a:xfrm>
              <a:off x="6997312" y="1311553"/>
              <a:ext cx="1472325" cy="2049565"/>
            </a:xfrm>
            <a:custGeom>
              <a:avLst/>
              <a:gdLst/>
              <a:ahLst/>
              <a:cxnLst/>
              <a:rect l="l" t="t" r="r" b="b"/>
              <a:pathLst>
                <a:path w="848" h="1199" extrusionOk="0">
                  <a:moveTo>
                    <a:pt x="0" y="1199"/>
                  </a:moveTo>
                  <a:lnTo>
                    <a:pt x="0" y="600"/>
                  </a:lnTo>
                  <a:lnTo>
                    <a:pt x="0" y="0"/>
                  </a:lnTo>
                  <a:lnTo>
                    <a:pt x="30" y="0"/>
                  </a:lnTo>
                  <a:lnTo>
                    <a:pt x="59" y="1"/>
                  </a:lnTo>
                  <a:lnTo>
                    <a:pt x="88" y="3"/>
                  </a:lnTo>
                  <a:lnTo>
                    <a:pt x="118" y="6"/>
                  </a:lnTo>
                  <a:lnTo>
                    <a:pt x="147" y="9"/>
                  </a:lnTo>
                  <a:lnTo>
                    <a:pt x="176" y="13"/>
                  </a:lnTo>
                  <a:lnTo>
                    <a:pt x="205" y="18"/>
                  </a:lnTo>
                  <a:lnTo>
                    <a:pt x="234" y="23"/>
                  </a:lnTo>
                  <a:lnTo>
                    <a:pt x="263" y="29"/>
                  </a:lnTo>
                  <a:lnTo>
                    <a:pt x="291" y="36"/>
                  </a:lnTo>
                  <a:lnTo>
                    <a:pt x="320" y="43"/>
                  </a:lnTo>
                  <a:lnTo>
                    <a:pt x="348" y="52"/>
                  </a:lnTo>
                  <a:lnTo>
                    <a:pt x="362" y="56"/>
                  </a:lnTo>
                  <a:lnTo>
                    <a:pt x="376" y="60"/>
                  </a:lnTo>
                  <a:lnTo>
                    <a:pt x="404" y="70"/>
                  </a:lnTo>
                  <a:lnTo>
                    <a:pt x="431" y="80"/>
                  </a:lnTo>
                  <a:lnTo>
                    <a:pt x="459" y="91"/>
                  </a:lnTo>
                  <a:lnTo>
                    <a:pt x="486" y="103"/>
                  </a:lnTo>
                  <a:lnTo>
                    <a:pt x="513" y="115"/>
                  </a:lnTo>
                  <a:lnTo>
                    <a:pt x="539" y="128"/>
                  </a:lnTo>
                  <a:lnTo>
                    <a:pt x="565" y="141"/>
                  </a:lnTo>
                  <a:lnTo>
                    <a:pt x="591" y="155"/>
                  </a:lnTo>
                  <a:lnTo>
                    <a:pt x="617" y="170"/>
                  </a:lnTo>
                  <a:lnTo>
                    <a:pt x="642" y="185"/>
                  </a:lnTo>
                  <a:lnTo>
                    <a:pt x="667" y="201"/>
                  </a:lnTo>
                  <a:lnTo>
                    <a:pt x="691" y="218"/>
                  </a:lnTo>
                  <a:lnTo>
                    <a:pt x="703" y="227"/>
                  </a:lnTo>
                  <a:lnTo>
                    <a:pt x="715" y="235"/>
                  </a:lnTo>
                  <a:lnTo>
                    <a:pt x="739" y="253"/>
                  </a:lnTo>
                  <a:lnTo>
                    <a:pt x="762" y="271"/>
                  </a:lnTo>
                  <a:lnTo>
                    <a:pt x="784" y="290"/>
                  </a:lnTo>
                  <a:lnTo>
                    <a:pt x="806" y="310"/>
                  </a:lnTo>
                  <a:lnTo>
                    <a:pt x="817" y="320"/>
                  </a:lnTo>
                  <a:lnTo>
                    <a:pt x="827" y="330"/>
                  </a:lnTo>
                  <a:lnTo>
                    <a:pt x="848" y="351"/>
                  </a:lnTo>
                  <a:lnTo>
                    <a:pt x="423" y="775"/>
                  </a:lnTo>
                  <a:lnTo>
                    <a:pt x="0" y="1199"/>
                  </a:lnTo>
                  <a:close/>
                </a:path>
              </a:pathLst>
            </a:custGeom>
            <a:solidFill>
              <a:srgbClr val="E0015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400" b="0" i="0" u="none" strike="noStrike" cap="none">
                <a:solidFill>
                  <a:schemeClr val="dk1"/>
                </a:solidFill>
                <a:latin typeface="Avenir"/>
                <a:ea typeface="Avenir"/>
                <a:cs typeface="Avenir"/>
                <a:sym typeface="Avenir"/>
              </a:endParaRPr>
            </a:p>
          </p:txBody>
        </p:sp>
        <p:sp>
          <p:nvSpPr>
            <p:cNvPr id="8" name="Google Shape;128;p4">
              <a:extLst>
                <a:ext uri="{FF2B5EF4-FFF2-40B4-BE49-F238E27FC236}">
                  <a16:creationId xmlns:a16="http://schemas.microsoft.com/office/drawing/2014/main" id="{0ED0938C-6E5E-8196-456C-78CFDED41539}"/>
                </a:ext>
              </a:extLst>
            </p:cNvPr>
            <p:cNvSpPr/>
            <p:nvPr/>
          </p:nvSpPr>
          <p:spPr>
            <a:xfrm>
              <a:off x="6986524" y="3308131"/>
              <a:ext cx="2082460" cy="1449428"/>
            </a:xfrm>
            <a:custGeom>
              <a:avLst/>
              <a:gdLst/>
              <a:ahLst/>
              <a:cxnLst/>
              <a:rect l="l" t="t" r="r" b="b"/>
              <a:pathLst>
                <a:path w="1199" h="848" extrusionOk="0">
                  <a:moveTo>
                    <a:pt x="0" y="0"/>
                  </a:moveTo>
                  <a:lnTo>
                    <a:pt x="599" y="0"/>
                  </a:lnTo>
                  <a:lnTo>
                    <a:pt x="1199" y="0"/>
                  </a:lnTo>
                  <a:lnTo>
                    <a:pt x="1199" y="29"/>
                  </a:lnTo>
                  <a:lnTo>
                    <a:pt x="1198" y="59"/>
                  </a:lnTo>
                  <a:lnTo>
                    <a:pt x="1196" y="88"/>
                  </a:lnTo>
                  <a:lnTo>
                    <a:pt x="1194" y="117"/>
                  </a:lnTo>
                  <a:lnTo>
                    <a:pt x="1190" y="147"/>
                  </a:lnTo>
                  <a:lnTo>
                    <a:pt x="1186" y="176"/>
                  </a:lnTo>
                  <a:lnTo>
                    <a:pt x="1182" y="205"/>
                  </a:lnTo>
                  <a:lnTo>
                    <a:pt x="1176" y="234"/>
                  </a:lnTo>
                  <a:lnTo>
                    <a:pt x="1170" y="262"/>
                  </a:lnTo>
                  <a:lnTo>
                    <a:pt x="1163" y="291"/>
                  </a:lnTo>
                  <a:lnTo>
                    <a:pt x="1156" y="319"/>
                  </a:lnTo>
                  <a:lnTo>
                    <a:pt x="1148" y="348"/>
                  </a:lnTo>
                  <a:lnTo>
                    <a:pt x="1143" y="362"/>
                  </a:lnTo>
                  <a:lnTo>
                    <a:pt x="1139" y="376"/>
                  </a:lnTo>
                  <a:lnTo>
                    <a:pt x="1129" y="404"/>
                  </a:lnTo>
                  <a:lnTo>
                    <a:pt x="1119" y="431"/>
                  </a:lnTo>
                  <a:lnTo>
                    <a:pt x="1108" y="458"/>
                  </a:lnTo>
                  <a:lnTo>
                    <a:pt x="1097" y="485"/>
                  </a:lnTo>
                  <a:lnTo>
                    <a:pt x="1084" y="512"/>
                  </a:lnTo>
                  <a:lnTo>
                    <a:pt x="1072" y="539"/>
                  </a:lnTo>
                  <a:lnTo>
                    <a:pt x="1058" y="565"/>
                  </a:lnTo>
                  <a:lnTo>
                    <a:pt x="1044" y="591"/>
                  </a:lnTo>
                  <a:lnTo>
                    <a:pt x="1029" y="617"/>
                  </a:lnTo>
                  <a:lnTo>
                    <a:pt x="1014" y="642"/>
                  </a:lnTo>
                  <a:lnTo>
                    <a:pt x="998" y="667"/>
                  </a:lnTo>
                  <a:lnTo>
                    <a:pt x="981" y="691"/>
                  </a:lnTo>
                  <a:lnTo>
                    <a:pt x="973" y="703"/>
                  </a:lnTo>
                  <a:lnTo>
                    <a:pt x="964" y="715"/>
                  </a:lnTo>
                  <a:lnTo>
                    <a:pt x="946" y="738"/>
                  </a:lnTo>
                  <a:lnTo>
                    <a:pt x="928" y="761"/>
                  </a:lnTo>
                  <a:lnTo>
                    <a:pt x="909" y="784"/>
                  </a:lnTo>
                  <a:lnTo>
                    <a:pt x="889" y="806"/>
                  </a:lnTo>
                  <a:lnTo>
                    <a:pt x="879" y="816"/>
                  </a:lnTo>
                  <a:lnTo>
                    <a:pt x="869" y="827"/>
                  </a:lnTo>
                  <a:lnTo>
                    <a:pt x="848" y="848"/>
                  </a:lnTo>
                  <a:lnTo>
                    <a:pt x="423" y="423"/>
                  </a:lnTo>
                  <a:lnTo>
                    <a:pt x="0" y="0"/>
                  </a:lnTo>
                  <a:close/>
                </a:path>
              </a:pathLst>
            </a:custGeom>
            <a:solidFill>
              <a:srgbClr val="F5302C"/>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400" b="0" i="0" u="none" strike="noStrike" cap="none">
                <a:solidFill>
                  <a:schemeClr val="dk1"/>
                </a:solidFill>
                <a:latin typeface="Avenir"/>
                <a:ea typeface="Avenir"/>
                <a:cs typeface="Avenir"/>
                <a:sym typeface="Avenir"/>
              </a:endParaRPr>
            </a:p>
          </p:txBody>
        </p:sp>
        <p:sp>
          <p:nvSpPr>
            <p:cNvPr id="9" name="Google Shape;129;p4">
              <a:extLst>
                <a:ext uri="{FF2B5EF4-FFF2-40B4-BE49-F238E27FC236}">
                  <a16:creationId xmlns:a16="http://schemas.microsoft.com/office/drawing/2014/main" id="{4E84168C-B0A7-2492-A318-7484A7747CC8}"/>
                </a:ext>
              </a:extLst>
            </p:cNvPr>
            <p:cNvSpPr/>
            <p:nvPr/>
          </p:nvSpPr>
          <p:spPr>
            <a:xfrm>
              <a:off x="7004362" y="3308131"/>
              <a:ext cx="1472325" cy="2049565"/>
            </a:xfrm>
            <a:custGeom>
              <a:avLst/>
              <a:gdLst/>
              <a:ahLst/>
              <a:cxnLst/>
              <a:rect l="l" t="t" r="r" b="b"/>
              <a:pathLst>
                <a:path w="848" h="1199" extrusionOk="0">
                  <a:moveTo>
                    <a:pt x="0" y="0"/>
                  </a:moveTo>
                  <a:lnTo>
                    <a:pt x="423" y="423"/>
                  </a:lnTo>
                  <a:lnTo>
                    <a:pt x="848" y="848"/>
                  </a:lnTo>
                  <a:lnTo>
                    <a:pt x="827" y="869"/>
                  </a:lnTo>
                  <a:lnTo>
                    <a:pt x="806" y="889"/>
                  </a:lnTo>
                  <a:lnTo>
                    <a:pt x="784" y="908"/>
                  </a:lnTo>
                  <a:lnTo>
                    <a:pt x="761" y="927"/>
                  </a:lnTo>
                  <a:lnTo>
                    <a:pt x="738" y="945"/>
                  </a:lnTo>
                  <a:lnTo>
                    <a:pt x="715" y="963"/>
                  </a:lnTo>
                  <a:lnTo>
                    <a:pt x="691" y="980"/>
                  </a:lnTo>
                  <a:lnTo>
                    <a:pt x="679" y="989"/>
                  </a:lnTo>
                  <a:lnTo>
                    <a:pt x="667" y="997"/>
                  </a:lnTo>
                  <a:lnTo>
                    <a:pt x="642" y="1013"/>
                  </a:lnTo>
                  <a:lnTo>
                    <a:pt x="617" y="1028"/>
                  </a:lnTo>
                  <a:lnTo>
                    <a:pt x="591" y="1043"/>
                  </a:lnTo>
                  <a:lnTo>
                    <a:pt x="565" y="1057"/>
                  </a:lnTo>
                  <a:lnTo>
                    <a:pt x="539" y="1071"/>
                  </a:lnTo>
                  <a:lnTo>
                    <a:pt x="513" y="1084"/>
                  </a:lnTo>
                  <a:lnTo>
                    <a:pt x="486" y="1096"/>
                  </a:lnTo>
                  <a:lnTo>
                    <a:pt x="459" y="1108"/>
                  </a:lnTo>
                  <a:lnTo>
                    <a:pt x="432" y="1119"/>
                  </a:lnTo>
                  <a:lnTo>
                    <a:pt x="404" y="1129"/>
                  </a:lnTo>
                  <a:lnTo>
                    <a:pt x="376" y="1139"/>
                  </a:lnTo>
                  <a:lnTo>
                    <a:pt x="348" y="1148"/>
                  </a:lnTo>
                  <a:lnTo>
                    <a:pt x="320" y="1156"/>
                  </a:lnTo>
                  <a:lnTo>
                    <a:pt x="292" y="1163"/>
                  </a:lnTo>
                  <a:lnTo>
                    <a:pt x="263" y="1170"/>
                  </a:lnTo>
                  <a:lnTo>
                    <a:pt x="234" y="1176"/>
                  </a:lnTo>
                  <a:lnTo>
                    <a:pt x="205" y="1182"/>
                  </a:lnTo>
                  <a:lnTo>
                    <a:pt x="176" y="1186"/>
                  </a:lnTo>
                  <a:lnTo>
                    <a:pt x="147" y="1190"/>
                  </a:lnTo>
                  <a:lnTo>
                    <a:pt x="118" y="1194"/>
                  </a:lnTo>
                  <a:lnTo>
                    <a:pt x="89" y="1196"/>
                  </a:lnTo>
                  <a:lnTo>
                    <a:pt x="59" y="1198"/>
                  </a:lnTo>
                  <a:lnTo>
                    <a:pt x="30" y="1199"/>
                  </a:lnTo>
                  <a:lnTo>
                    <a:pt x="0" y="1199"/>
                  </a:lnTo>
                  <a:lnTo>
                    <a:pt x="0" y="599"/>
                  </a:lnTo>
                  <a:lnTo>
                    <a:pt x="0" y="0"/>
                  </a:lnTo>
                  <a:close/>
                </a:path>
              </a:pathLst>
            </a:custGeom>
            <a:solidFill>
              <a:srgbClr val="FF481B"/>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400" b="0" i="0" u="none" strike="noStrike" cap="none">
                <a:solidFill>
                  <a:schemeClr val="dk1"/>
                </a:solidFill>
                <a:latin typeface="Avenir"/>
                <a:ea typeface="Avenir"/>
                <a:cs typeface="Avenir"/>
                <a:sym typeface="Avenir"/>
              </a:endParaRPr>
            </a:p>
          </p:txBody>
        </p:sp>
        <p:sp>
          <p:nvSpPr>
            <p:cNvPr id="10" name="Google Shape;130;p4">
              <a:extLst>
                <a:ext uri="{FF2B5EF4-FFF2-40B4-BE49-F238E27FC236}">
                  <a16:creationId xmlns:a16="http://schemas.microsoft.com/office/drawing/2014/main" id="{E39132BC-6230-8AFD-BEA0-CA76B3C1318F}"/>
                </a:ext>
              </a:extLst>
            </p:cNvPr>
            <p:cNvSpPr/>
            <p:nvPr/>
          </p:nvSpPr>
          <p:spPr>
            <a:xfrm>
              <a:off x="10012118" y="4663515"/>
              <a:ext cx="2356729" cy="6941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venir"/>
                <a:buNone/>
              </a:pPr>
              <a:r>
                <a:rPr lang="en-US" sz="1400" b="0" i="0" u="none" strike="noStrike" cap="none" dirty="0">
                  <a:solidFill>
                    <a:schemeClr val="dk1"/>
                  </a:solidFill>
                  <a:latin typeface="Avenir"/>
                  <a:ea typeface="Avenir"/>
                  <a:cs typeface="Avenir"/>
                  <a:sym typeface="Avenir"/>
                </a:rPr>
                <a:t>Provide actionable insights for policymakers, oversight bodies, and civil society.</a:t>
              </a:r>
              <a:endParaRPr sz="1400" b="0" i="0" u="none" strike="noStrike" cap="none" dirty="0">
                <a:solidFill>
                  <a:schemeClr val="dk1"/>
                </a:solidFill>
                <a:latin typeface="Avenir"/>
                <a:ea typeface="Avenir"/>
                <a:cs typeface="Avenir"/>
                <a:sym typeface="Avenir"/>
              </a:endParaRPr>
            </a:p>
          </p:txBody>
        </p:sp>
        <p:cxnSp>
          <p:nvCxnSpPr>
            <p:cNvPr id="11" name="Google Shape;131;p4">
              <a:extLst>
                <a:ext uri="{FF2B5EF4-FFF2-40B4-BE49-F238E27FC236}">
                  <a16:creationId xmlns:a16="http://schemas.microsoft.com/office/drawing/2014/main" id="{A77E6559-8663-11FB-542E-783830AEB49E}"/>
                </a:ext>
              </a:extLst>
            </p:cNvPr>
            <p:cNvCxnSpPr/>
            <p:nvPr/>
          </p:nvCxnSpPr>
          <p:spPr>
            <a:xfrm>
              <a:off x="8218185" y="1698740"/>
              <a:ext cx="1741120" cy="0"/>
            </a:xfrm>
            <a:prstGeom prst="straightConnector1">
              <a:avLst/>
            </a:prstGeom>
            <a:noFill/>
            <a:ln w="9525" cap="rnd" cmpd="sng">
              <a:solidFill>
                <a:srgbClr val="F64D18"/>
              </a:solidFill>
              <a:prstDash val="solid"/>
              <a:miter lim="800000"/>
              <a:headEnd type="none" w="sm" len="sm"/>
              <a:tailEnd type="oval" w="med" len="med"/>
            </a:ln>
          </p:spPr>
        </p:cxnSp>
        <p:cxnSp>
          <p:nvCxnSpPr>
            <p:cNvPr id="12" name="Google Shape;132;p4">
              <a:extLst>
                <a:ext uri="{FF2B5EF4-FFF2-40B4-BE49-F238E27FC236}">
                  <a16:creationId xmlns:a16="http://schemas.microsoft.com/office/drawing/2014/main" id="{8DFF198E-856C-4A84-6A28-96F1CD246CE5}"/>
                </a:ext>
              </a:extLst>
            </p:cNvPr>
            <p:cNvCxnSpPr/>
            <p:nvPr/>
          </p:nvCxnSpPr>
          <p:spPr>
            <a:xfrm>
              <a:off x="8920081" y="2696984"/>
              <a:ext cx="939950" cy="0"/>
            </a:xfrm>
            <a:prstGeom prst="straightConnector1">
              <a:avLst/>
            </a:prstGeom>
            <a:noFill/>
            <a:ln w="9525" cap="rnd" cmpd="sng">
              <a:solidFill>
                <a:srgbClr val="F64D18">
                  <a:alpha val="81960"/>
                </a:srgbClr>
              </a:solidFill>
              <a:prstDash val="solid"/>
              <a:miter lim="800000"/>
              <a:headEnd type="none" w="sm" len="sm"/>
              <a:tailEnd type="oval" w="med" len="med"/>
            </a:ln>
          </p:spPr>
        </p:cxnSp>
        <p:sp>
          <p:nvSpPr>
            <p:cNvPr id="13" name="Google Shape;133;p4">
              <a:extLst>
                <a:ext uri="{FF2B5EF4-FFF2-40B4-BE49-F238E27FC236}">
                  <a16:creationId xmlns:a16="http://schemas.microsoft.com/office/drawing/2014/main" id="{8F032EB0-330D-6664-C023-F0B4D6D6749F}"/>
                </a:ext>
              </a:extLst>
            </p:cNvPr>
            <p:cNvSpPr/>
            <p:nvPr/>
          </p:nvSpPr>
          <p:spPr>
            <a:xfrm>
              <a:off x="6985481" y="1905563"/>
              <a:ext cx="2082460" cy="1449428"/>
            </a:xfrm>
            <a:custGeom>
              <a:avLst/>
              <a:gdLst/>
              <a:ahLst/>
              <a:cxnLst/>
              <a:rect l="l" t="t" r="r" b="b"/>
              <a:pathLst>
                <a:path w="1199" h="848" extrusionOk="0">
                  <a:moveTo>
                    <a:pt x="0" y="848"/>
                  </a:moveTo>
                  <a:lnTo>
                    <a:pt x="423" y="424"/>
                  </a:lnTo>
                  <a:lnTo>
                    <a:pt x="848" y="0"/>
                  </a:lnTo>
                  <a:lnTo>
                    <a:pt x="869" y="21"/>
                  </a:lnTo>
                  <a:lnTo>
                    <a:pt x="889" y="42"/>
                  </a:lnTo>
                  <a:lnTo>
                    <a:pt x="909" y="64"/>
                  </a:lnTo>
                  <a:lnTo>
                    <a:pt x="928" y="87"/>
                  </a:lnTo>
                  <a:lnTo>
                    <a:pt x="946" y="110"/>
                  </a:lnTo>
                  <a:lnTo>
                    <a:pt x="964" y="133"/>
                  </a:lnTo>
                  <a:lnTo>
                    <a:pt x="981" y="157"/>
                  </a:lnTo>
                  <a:lnTo>
                    <a:pt x="989" y="169"/>
                  </a:lnTo>
                  <a:lnTo>
                    <a:pt x="997" y="181"/>
                  </a:lnTo>
                  <a:lnTo>
                    <a:pt x="1013" y="206"/>
                  </a:lnTo>
                  <a:lnTo>
                    <a:pt x="1029" y="231"/>
                  </a:lnTo>
                  <a:lnTo>
                    <a:pt x="1044" y="257"/>
                  </a:lnTo>
                  <a:lnTo>
                    <a:pt x="1058" y="283"/>
                  </a:lnTo>
                  <a:lnTo>
                    <a:pt x="1071" y="309"/>
                  </a:lnTo>
                  <a:lnTo>
                    <a:pt x="1084" y="336"/>
                  </a:lnTo>
                  <a:lnTo>
                    <a:pt x="1097" y="362"/>
                  </a:lnTo>
                  <a:lnTo>
                    <a:pt x="1108" y="389"/>
                  </a:lnTo>
                  <a:lnTo>
                    <a:pt x="1119" y="417"/>
                  </a:lnTo>
                  <a:lnTo>
                    <a:pt x="1129" y="444"/>
                  </a:lnTo>
                  <a:lnTo>
                    <a:pt x="1139" y="472"/>
                  </a:lnTo>
                  <a:lnTo>
                    <a:pt x="1148" y="500"/>
                  </a:lnTo>
                  <a:lnTo>
                    <a:pt x="1156" y="528"/>
                  </a:lnTo>
                  <a:lnTo>
                    <a:pt x="1164" y="557"/>
                  </a:lnTo>
                  <a:lnTo>
                    <a:pt x="1171" y="585"/>
                  </a:lnTo>
                  <a:lnTo>
                    <a:pt x="1177" y="614"/>
                  </a:lnTo>
                  <a:lnTo>
                    <a:pt x="1182" y="643"/>
                  </a:lnTo>
                  <a:lnTo>
                    <a:pt x="1187" y="672"/>
                  </a:lnTo>
                  <a:lnTo>
                    <a:pt x="1191" y="701"/>
                  </a:lnTo>
                  <a:lnTo>
                    <a:pt x="1194" y="730"/>
                  </a:lnTo>
                  <a:lnTo>
                    <a:pt x="1197" y="760"/>
                  </a:lnTo>
                  <a:lnTo>
                    <a:pt x="1198" y="789"/>
                  </a:lnTo>
                  <a:lnTo>
                    <a:pt x="1199" y="818"/>
                  </a:lnTo>
                  <a:lnTo>
                    <a:pt x="1199" y="848"/>
                  </a:lnTo>
                  <a:lnTo>
                    <a:pt x="599" y="848"/>
                  </a:lnTo>
                  <a:lnTo>
                    <a:pt x="0" y="848"/>
                  </a:lnTo>
                  <a:close/>
                </a:path>
              </a:pathLst>
            </a:custGeom>
            <a:solidFill>
              <a:srgbClr val="EC183D"/>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400" b="0" i="0" u="none" strike="noStrike" cap="none" dirty="0">
                <a:solidFill>
                  <a:schemeClr val="dk1"/>
                </a:solidFill>
                <a:latin typeface="Avenir"/>
                <a:ea typeface="Avenir"/>
                <a:cs typeface="Avenir"/>
                <a:sym typeface="Avenir"/>
              </a:endParaRPr>
            </a:p>
          </p:txBody>
        </p:sp>
        <p:cxnSp>
          <p:nvCxnSpPr>
            <p:cNvPr id="14" name="Google Shape;134;p4">
              <a:extLst>
                <a:ext uri="{FF2B5EF4-FFF2-40B4-BE49-F238E27FC236}">
                  <a16:creationId xmlns:a16="http://schemas.microsoft.com/office/drawing/2014/main" id="{F40B8776-165F-67C2-A817-E2F465EF8AFA}"/>
                </a:ext>
              </a:extLst>
            </p:cNvPr>
            <p:cNvCxnSpPr/>
            <p:nvPr/>
          </p:nvCxnSpPr>
          <p:spPr>
            <a:xfrm>
              <a:off x="8908443" y="4099272"/>
              <a:ext cx="889056" cy="0"/>
            </a:xfrm>
            <a:prstGeom prst="straightConnector1">
              <a:avLst/>
            </a:prstGeom>
            <a:noFill/>
            <a:ln w="9525" cap="rnd" cmpd="sng">
              <a:solidFill>
                <a:srgbClr val="F64D18">
                  <a:alpha val="67058"/>
                </a:srgbClr>
              </a:solidFill>
              <a:prstDash val="solid"/>
              <a:miter lim="800000"/>
              <a:headEnd type="none" w="sm" len="sm"/>
              <a:tailEnd type="oval" w="med" len="med"/>
            </a:ln>
          </p:spPr>
        </p:cxnSp>
        <p:cxnSp>
          <p:nvCxnSpPr>
            <p:cNvPr id="15" name="Google Shape;135;p4">
              <a:extLst>
                <a:ext uri="{FF2B5EF4-FFF2-40B4-BE49-F238E27FC236}">
                  <a16:creationId xmlns:a16="http://schemas.microsoft.com/office/drawing/2014/main" id="{206F36BF-C4B0-F45D-E5BA-854B6D4185FB}"/>
                </a:ext>
              </a:extLst>
            </p:cNvPr>
            <p:cNvCxnSpPr/>
            <p:nvPr/>
          </p:nvCxnSpPr>
          <p:spPr>
            <a:xfrm>
              <a:off x="7889501" y="5112054"/>
              <a:ext cx="1907998" cy="0"/>
            </a:xfrm>
            <a:prstGeom prst="straightConnector1">
              <a:avLst/>
            </a:prstGeom>
            <a:noFill/>
            <a:ln w="9525" cap="rnd" cmpd="sng">
              <a:solidFill>
                <a:srgbClr val="F64D18">
                  <a:alpha val="67058"/>
                </a:srgbClr>
              </a:solidFill>
              <a:prstDash val="solid"/>
              <a:miter lim="800000"/>
              <a:headEnd type="none" w="sm" len="sm"/>
              <a:tailEnd type="oval" w="med" len="med"/>
            </a:ln>
          </p:spPr>
        </p:cxnSp>
        <p:sp>
          <p:nvSpPr>
            <p:cNvPr id="16" name="Google Shape;136;p4">
              <a:extLst>
                <a:ext uri="{FF2B5EF4-FFF2-40B4-BE49-F238E27FC236}">
                  <a16:creationId xmlns:a16="http://schemas.microsoft.com/office/drawing/2014/main" id="{B536BDA1-E37E-6719-EB62-AE6B04E7B9BC}"/>
                </a:ext>
              </a:extLst>
            </p:cNvPr>
            <p:cNvSpPr/>
            <p:nvPr/>
          </p:nvSpPr>
          <p:spPr>
            <a:xfrm>
              <a:off x="6501160" y="2438784"/>
              <a:ext cx="1472325" cy="1451307"/>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venir"/>
                <a:buNone/>
              </a:pPr>
              <a:r>
                <a:rPr lang="en-US" sz="1400" b="0" i="0" u="none" strike="noStrike" cap="none" dirty="0">
                  <a:solidFill>
                    <a:schemeClr val="dk1"/>
                  </a:solidFill>
                  <a:latin typeface="Avenir"/>
                  <a:ea typeface="Avenir"/>
                  <a:cs typeface="Avenir"/>
                  <a:sym typeface="Avenir"/>
                </a:rPr>
                <a:t>Project Objectives</a:t>
              </a:r>
              <a:endParaRPr sz="1400" b="0" i="0" u="none" strike="noStrike" cap="none" dirty="0">
                <a:solidFill>
                  <a:schemeClr val="dk1"/>
                </a:solidFill>
                <a:latin typeface="Avenir"/>
                <a:ea typeface="Avenir"/>
                <a:cs typeface="Avenir"/>
                <a:sym typeface="Avenir"/>
              </a:endParaRPr>
            </a:p>
          </p:txBody>
        </p:sp>
        <p:sp>
          <p:nvSpPr>
            <p:cNvPr id="17" name="Google Shape;138;p4">
              <a:extLst>
                <a:ext uri="{FF2B5EF4-FFF2-40B4-BE49-F238E27FC236}">
                  <a16:creationId xmlns:a16="http://schemas.microsoft.com/office/drawing/2014/main" id="{7C25423C-E90C-D81C-6D47-89137C946E2E}"/>
                </a:ext>
              </a:extLst>
            </p:cNvPr>
            <p:cNvSpPr txBox="1"/>
            <p:nvPr/>
          </p:nvSpPr>
          <p:spPr>
            <a:xfrm>
              <a:off x="10012118" y="1406352"/>
              <a:ext cx="2042400" cy="8329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Avenir"/>
                <a:buNone/>
              </a:pPr>
              <a:r>
                <a:rPr lang="en-US" sz="1400" b="0" i="0" u="none" strike="noStrike" cap="none" dirty="0">
                  <a:solidFill>
                    <a:schemeClr val="dk1"/>
                  </a:solidFill>
                  <a:latin typeface="Avenir"/>
                  <a:ea typeface="Avenir"/>
                  <a:cs typeface="Avenir"/>
                  <a:sym typeface="Avenir"/>
                </a:rPr>
                <a:t>Detect recurring gaps between allocations and expenditures</a:t>
              </a:r>
              <a:endParaRPr sz="1400" b="0" i="0" u="none" strike="noStrike" cap="none" dirty="0">
                <a:solidFill>
                  <a:schemeClr val="dk1"/>
                </a:solidFill>
                <a:latin typeface="Avenir"/>
                <a:ea typeface="Avenir"/>
                <a:cs typeface="Avenir"/>
                <a:sym typeface="Avenir"/>
              </a:endParaRPr>
            </a:p>
          </p:txBody>
        </p:sp>
        <p:sp>
          <p:nvSpPr>
            <p:cNvPr id="18" name="Google Shape;140;p4">
              <a:extLst>
                <a:ext uri="{FF2B5EF4-FFF2-40B4-BE49-F238E27FC236}">
                  <a16:creationId xmlns:a16="http://schemas.microsoft.com/office/drawing/2014/main" id="{F8FE44BE-11D8-FD9B-3745-5BB92B21D240}"/>
                </a:ext>
              </a:extLst>
            </p:cNvPr>
            <p:cNvSpPr txBox="1"/>
            <p:nvPr/>
          </p:nvSpPr>
          <p:spPr>
            <a:xfrm>
              <a:off x="10012119" y="3521837"/>
              <a:ext cx="2356728" cy="832939"/>
            </a:xfrm>
            <a:prstGeom prst="rect">
              <a:avLst/>
            </a:prstGeom>
            <a:noFill/>
            <a:ln>
              <a:noFill/>
            </a:ln>
          </p:spPr>
          <p:txBody>
            <a:bodyPr spcFirstLastPara="1" wrap="square" lIns="91425" tIns="45700" rIns="91425" bIns="45700" anchor="t" anchorCtr="0">
              <a:spAutoFit/>
            </a:bodyPr>
            <a:lstStyle/>
            <a:p>
              <a:pPr lvl="0">
                <a:buClr>
                  <a:schemeClr val="dk1"/>
                </a:buClr>
                <a:buSzPts val="2000"/>
              </a:pPr>
              <a:r>
                <a:rPr lang="en-US" dirty="0">
                  <a:solidFill>
                    <a:schemeClr val="dk1"/>
                  </a:solidFill>
                  <a:latin typeface="Avenir"/>
                  <a:ea typeface="Avenir"/>
                  <a:cs typeface="Avenir"/>
                  <a:sym typeface="Avenir"/>
                </a:rPr>
                <a:t>Flag potential audit concerns and governance risks.</a:t>
              </a:r>
            </a:p>
          </p:txBody>
        </p:sp>
      </p:grpSp>
      <p:sp>
        <p:nvSpPr>
          <p:cNvPr id="19" name="Google Shape;140;p4">
            <a:extLst>
              <a:ext uri="{FF2B5EF4-FFF2-40B4-BE49-F238E27FC236}">
                <a16:creationId xmlns:a16="http://schemas.microsoft.com/office/drawing/2014/main" id="{79EA2CB8-84C2-E0E4-0092-A4335DE2E35E}"/>
              </a:ext>
            </a:extLst>
          </p:cNvPr>
          <p:cNvSpPr txBox="1"/>
          <p:nvPr/>
        </p:nvSpPr>
        <p:spPr>
          <a:xfrm>
            <a:off x="9787117" y="3320581"/>
            <a:ext cx="2219987" cy="738623"/>
          </a:xfrm>
          <a:prstGeom prst="rect">
            <a:avLst/>
          </a:prstGeom>
          <a:noFill/>
          <a:ln>
            <a:noFill/>
          </a:ln>
        </p:spPr>
        <p:txBody>
          <a:bodyPr spcFirstLastPara="1" wrap="square" lIns="91425" tIns="45700" rIns="91425" bIns="45700" anchor="t" anchorCtr="0">
            <a:spAutoFit/>
          </a:bodyPr>
          <a:lstStyle/>
          <a:p>
            <a:pPr lvl="0">
              <a:buClr>
                <a:schemeClr val="dk1"/>
              </a:buClr>
              <a:buSzPts val="2000"/>
            </a:pPr>
            <a:r>
              <a:rPr lang="en-US" dirty="0">
                <a:solidFill>
                  <a:schemeClr val="dk1"/>
                </a:solidFill>
                <a:latin typeface="Avenir"/>
                <a:ea typeface="Avenir"/>
                <a:cs typeface="Avenir"/>
                <a:sym typeface="Avenir"/>
              </a:rPr>
              <a:t>Highlight systematic inefficiencies and weak budget executions</a:t>
            </a:r>
          </a:p>
        </p:txBody>
      </p:sp>
    </p:spTree>
    <p:extLst>
      <p:ext uri="{BB962C8B-B14F-4D97-AF65-F5344CB8AC3E}">
        <p14:creationId xmlns:p14="http://schemas.microsoft.com/office/powerpoint/2010/main" val="4249549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4098" name="Picture 2">
            <a:extLst>
              <a:ext uri="{FF2B5EF4-FFF2-40B4-BE49-F238E27FC236}">
                <a16:creationId xmlns:a16="http://schemas.microsoft.com/office/drawing/2014/main" id="{F25B9B0D-C795-CE6A-8CDF-1787F9A70875}"/>
              </a:ext>
            </a:extLst>
          </p:cNvPr>
          <p:cNvPicPr>
            <a:picLocks noChangeAspect="1" noChangeArrowheads="1"/>
          </p:cNvPicPr>
          <p:nvPr/>
        </p:nvPicPr>
        <p:blipFill>
          <a:blip r:embed="rId3">
            <a:alphaModFix amt="39000"/>
            <a:extLst>
              <a:ext uri="{28A0092B-C50C-407E-A947-70E740481C1C}">
                <a14:useLocalDpi xmlns:a14="http://schemas.microsoft.com/office/drawing/2010/main" val="0"/>
              </a:ext>
            </a:extLst>
          </a:blip>
          <a:srcRect/>
          <a:stretch>
            <a:fillRect/>
          </a:stretch>
        </p:blipFill>
        <p:spPr bwMode="auto">
          <a:xfrm>
            <a:off x="328593" y="2188969"/>
            <a:ext cx="5157684" cy="3438456"/>
          </a:xfrm>
          <a:prstGeom prst="rect">
            <a:avLst/>
          </a:prstGeom>
          <a:noFill/>
          <a:effectLst>
            <a:outerShdw blurRad="50800" dist="38100" dir="2700000" algn="tl" rotWithShape="0">
              <a:prstClr val="black">
                <a:alpha val="0"/>
              </a:prstClr>
            </a:outerShdw>
          </a:effectLst>
          <a:extLst>
            <a:ext uri="{909E8E84-426E-40DD-AFC4-6F175D3DCCD1}">
              <a14:hiddenFill xmlns:a14="http://schemas.microsoft.com/office/drawing/2010/main">
                <a:solidFill>
                  <a:srgbClr val="FFFFFF"/>
                </a:solidFill>
              </a14:hiddenFill>
            </a:ext>
          </a:extLst>
        </p:spPr>
      </p:pic>
      <p:sp>
        <p:nvSpPr>
          <p:cNvPr id="197" name="Google Shape;197;p5"/>
          <p:cNvSpPr/>
          <p:nvPr/>
        </p:nvSpPr>
        <p:spPr>
          <a:xfrm>
            <a:off x="6528509" y="1790363"/>
            <a:ext cx="5141221" cy="5278066"/>
          </a:xfrm>
          <a:prstGeom prst="roundRect">
            <a:avLst>
              <a:gd name="adj" fmla="val 3328"/>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98" name="Google Shape;198;p5"/>
          <p:cNvSpPr txBox="1"/>
          <p:nvPr/>
        </p:nvSpPr>
        <p:spPr>
          <a:xfrm>
            <a:off x="4765297" y="1615094"/>
            <a:ext cx="7311315" cy="782759"/>
          </a:xfrm>
          <a:prstGeom prst="rect">
            <a:avLst/>
          </a:prstGeom>
          <a:noFill/>
          <a:ln>
            <a:noFill/>
          </a:ln>
        </p:spPr>
        <p:txBody>
          <a:bodyPr spcFirstLastPara="1" wrap="square" lIns="121900" tIns="121900" rIns="121900" bIns="121900" anchor="t" anchorCtr="0">
            <a:noAutofit/>
          </a:bodyPr>
          <a:lstStyle/>
          <a:p>
            <a:pPr marL="184150" marR="5080" lvl="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This project draws on official Auditor-General reports, which provide the authoritative record of Kenya’s national government budgets, expenditures, and audit observations. </a:t>
            </a:r>
            <a:endParaRPr sz="1000" dirty="0">
              <a:solidFill>
                <a:schemeClr val="tx2">
                  <a:lumMod val="10000"/>
                </a:schemeClr>
              </a:solidFill>
              <a:latin typeface="Avenir"/>
              <a:sym typeface="Avenir"/>
            </a:endParaRPr>
          </a:p>
        </p:txBody>
      </p:sp>
      <p:grpSp>
        <p:nvGrpSpPr>
          <p:cNvPr id="203" name="Google Shape;203;p5"/>
          <p:cNvGrpSpPr/>
          <p:nvPr/>
        </p:nvGrpSpPr>
        <p:grpSpPr>
          <a:xfrm>
            <a:off x="925624" y="2125828"/>
            <a:ext cx="355493" cy="369332"/>
            <a:chOff x="5708" y="1924"/>
            <a:chExt cx="411" cy="427"/>
          </a:xfrm>
        </p:grpSpPr>
        <p:sp>
          <p:nvSpPr>
            <p:cNvPr id="204" name="Google Shape;204;p5"/>
            <p:cNvSpPr/>
            <p:nvPr/>
          </p:nvSpPr>
          <p:spPr>
            <a:xfrm>
              <a:off x="6021" y="2066"/>
              <a:ext cx="43" cy="18"/>
            </a:xfrm>
            <a:custGeom>
              <a:avLst/>
              <a:gdLst/>
              <a:ahLst/>
              <a:cxnLst/>
              <a:rect l="l" t="t" r="r" b="b"/>
              <a:pathLst>
                <a:path w="29" h="12" extrusionOk="0">
                  <a:moveTo>
                    <a:pt x="23" y="12"/>
                  </a:moveTo>
                  <a:cubicBezTo>
                    <a:pt x="6" y="12"/>
                    <a:pt x="6" y="12"/>
                    <a:pt x="6" y="12"/>
                  </a:cubicBezTo>
                  <a:cubicBezTo>
                    <a:pt x="2" y="12"/>
                    <a:pt x="0" y="9"/>
                    <a:pt x="0" y="6"/>
                  </a:cubicBezTo>
                  <a:cubicBezTo>
                    <a:pt x="0" y="2"/>
                    <a:pt x="2" y="0"/>
                    <a:pt x="6" y="0"/>
                  </a:cubicBezTo>
                  <a:cubicBezTo>
                    <a:pt x="23" y="0"/>
                    <a:pt x="23" y="0"/>
                    <a:pt x="23" y="0"/>
                  </a:cubicBezTo>
                  <a:cubicBezTo>
                    <a:pt x="26" y="0"/>
                    <a:pt x="29" y="2"/>
                    <a:pt x="29" y="6"/>
                  </a:cubicBezTo>
                  <a:cubicBezTo>
                    <a:pt x="29" y="9"/>
                    <a:pt x="26" y="12"/>
                    <a:pt x="23"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5" name="Google Shape;205;p5"/>
            <p:cNvSpPr/>
            <p:nvPr/>
          </p:nvSpPr>
          <p:spPr>
            <a:xfrm>
              <a:off x="5988" y="1960"/>
              <a:ext cx="39" cy="37"/>
            </a:xfrm>
            <a:custGeom>
              <a:avLst/>
              <a:gdLst/>
              <a:ahLst/>
              <a:cxnLst/>
              <a:rect l="l" t="t" r="r" b="b"/>
              <a:pathLst>
                <a:path w="26" h="25" extrusionOk="0">
                  <a:moveTo>
                    <a:pt x="7" y="25"/>
                  </a:moveTo>
                  <a:cubicBezTo>
                    <a:pt x="5" y="25"/>
                    <a:pt x="4" y="24"/>
                    <a:pt x="3" y="23"/>
                  </a:cubicBezTo>
                  <a:cubicBezTo>
                    <a:pt x="0" y="21"/>
                    <a:pt x="0" y="17"/>
                    <a:pt x="3" y="15"/>
                  </a:cubicBezTo>
                  <a:cubicBezTo>
                    <a:pt x="15" y="2"/>
                    <a:pt x="15" y="2"/>
                    <a:pt x="15" y="2"/>
                  </a:cubicBezTo>
                  <a:cubicBezTo>
                    <a:pt x="18" y="0"/>
                    <a:pt x="21" y="0"/>
                    <a:pt x="24" y="2"/>
                  </a:cubicBezTo>
                  <a:cubicBezTo>
                    <a:pt x="26" y="5"/>
                    <a:pt x="26" y="8"/>
                    <a:pt x="24" y="11"/>
                  </a:cubicBezTo>
                  <a:cubicBezTo>
                    <a:pt x="11" y="23"/>
                    <a:pt x="11" y="23"/>
                    <a:pt x="11" y="23"/>
                  </a:cubicBezTo>
                  <a:cubicBezTo>
                    <a:pt x="10" y="24"/>
                    <a:pt x="8" y="25"/>
                    <a:pt x="7" y="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5"/>
            <p:cNvSpPr/>
            <p:nvPr/>
          </p:nvSpPr>
          <p:spPr>
            <a:xfrm>
              <a:off x="5904" y="1924"/>
              <a:ext cx="17" cy="41"/>
            </a:xfrm>
            <a:custGeom>
              <a:avLst/>
              <a:gdLst/>
              <a:ahLst/>
              <a:cxnLst/>
              <a:rect l="l" t="t" r="r" b="b"/>
              <a:pathLst>
                <a:path w="12" h="28" extrusionOk="0">
                  <a:moveTo>
                    <a:pt x="6" y="28"/>
                  </a:moveTo>
                  <a:cubicBezTo>
                    <a:pt x="2" y="28"/>
                    <a:pt x="0" y="26"/>
                    <a:pt x="0" y="22"/>
                  </a:cubicBezTo>
                  <a:cubicBezTo>
                    <a:pt x="0" y="6"/>
                    <a:pt x="0" y="6"/>
                    <a:pt x="0" y="6"/>
                  </a:cubicBezTo>
                  <a:cubicBezTo>
                    <a:pt x="0" y="2"/>
                    <a:pt x="2" y="0"/>
                    <a:pt x="6" y="0"/>
                  </a:cubicBezTo>
                  <a:cubicBezTo>
                    <a:pt x="9" y="0"/>
                    <a:pt x="12" y="2"/>
                    <a:pt x="12" y="6"/>
                  </a:cubicBezTo>
                  <a:cubicBezTo>
                    <a:pt x="12" y="22"/>
                    <a:pt x="12" y="22"/>
                    <a:pt x="12" y="22"/>
                  </a:cubicBezTo>
                  <a:cubicBezTo>
                    <a:pt x="12" y="26"/>
                    <a:pt x="9" y="28"/>
                    <a:pt x="6" y="2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 name="Google Shape;207;p5"/>
            <p:cNvSpPr/>
            <p:nvPr/>
          </p:nvSpPr>
          <p:spPr>
            <a:xfrm>
              <a:off x="5797" y="1960"/>
              <a:ext cx="38" cy="37"/>
            </a:xfrm>
            <a:custGeom>
              <a:avLst/>
              <a:gdLst/>
              <a:ahLst/>
              <a:cxnLst/>
              <a:rect l="l" t="t" r="r" b="b"/>
              <a:pathLst>
                <a:path w="26" h="25" extrusionOk="0">
                  <a:moveTo>
                    <a:pt x="19" y="25"/>
                  </a:moveTo>
                  <a:cubicBezTo>
                    <a:pt x="18" y="25"/>
                    <a:pt x="16" y="24"/>
                    <a:pt x="15" y="23"/>
                  </a:cubicBezTo>
                  <a:cubicBezTo>
                    <a:pt x="2" y="11"/>
                    <a:pt x="2" y="11"/>
                    <a:pt x="2" y="11"/>
                  </a:cubicBezTo>
                  <a:cubicBezTo>
                    <a:pt x="0" y="8"/>
                    <a:pt x="0" y="5"/>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 name="Google Shape;208;p5"/>
            <p:cNvSpPr/>
            <p:nvPr/>
          </p:nvSpPr>
          <p:spPr>
            <a:xfrm>
              <a:off x="5761" y="2066"/>
              <a:ext cx="42" cy="18"/>
            </a:xfrm>
            <a:custGeom>
              <a:avLst/>
              <a:gdLst/>
              <a:ahLst/>
              <a:cxnLst/>
              <a:rect l="l" t="t" r="r" b="b"/>
              <a:pathLst>
                <a:path w="28" h="12" extrusionOk="0">
                  <a:moveTo>
                    <a:pt x="22" y="12"/>
                  </a:moveTo>
                  <a:cubicBezTo>
                    <a:pt x="6" y="12"/>
                    <a:pt x="6" y="12"/>
                    <a:pt x="6" y="12"/>
                  </a:cubicBezTo>
                  <a:cubicBezTo>
                    <a:pt x="2" y="12"/>
                    <a:pt x="0" y="9"/>
                    <a:pt x="0" y="6"/>
                  </a:cubicBezTo>
                  <a:cubicBezTo>
                    <a:pt x="0" y="2"/>
                    <a:pt x="2" y="0"/>
                    <a:pt x="6" y="0"/>
                  </a:cubicBezTo>
                  <a:cubicBezTo>
                    <a:pt x="22" y="0"/>
                    <a:pt x="22" y="0"/>
                    <a:pt x="22" y="0"/>
                  </a:cubicBezTo>
                  <a:cubicBezTo>
                    <a:pt x="26" y="0"/>
                    <a:pt x="28" y="2"/>
                    <a:pt x="28" y="6"/>
                  </a:cubicBezTo>
                  <a:cubicBezTo>
                    <a:pt x="28" y="9"/>
                    <a:pt x="26" y="12"/>
                    <a:pt x="22"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 name="Google Shape;209;p5"/>
            <p:cNvSpPr/>
            <p:nvPr/>
          </p:nvSpPr>
          <p:spPr>
            <a:xfrm>
              <a:off x="5708" y="2127"/>
              <a:ext cx="409" cy="223"/>
            </a:xfrm>
            <a:custGeom>
              <a:avLst/>
              <a:gdLst/>
              <a:ahLst/>
              <a:cxnLst/>
              <a:rect l="l" t="t" r="r" b="b"/>
              <a:pathLst>
                <a:path w="276" h="150" extrusionOk="0">
                  <a:moveTo>
                    <a:pt x="270" y="150"/>
                  </a:moveTo>
                  <a:cubicBezTo>
                    <a:pt x="6" y="150"/>
                    <a:pt x="6" y="150"/>
                    <a:pt x="6" y="150"/>
                  </a:cubicBezTo>
                  <a:cubicBezTo>
                    <a:pt x="2" y="150"/>
                    <a:pt x="0" y="148"/>
                    <a:pt x="0" y="144"/>
                  </a:cubicBezTo>
                  <a:cubicBezTo>
                    <a:pt x="0" y="48"/>
                    <a:pt x="0" y="48"/>
                    <a:pt x="0" y="48"/>
                  </a:cubicBezTo>
                  <a:cubicBezTo>
                    <a:pt x="0" y="46"/>
                    <a:pt x="1" y="44"/>
                    <a:pt x="2" y="43"/>
                  </a:cubicBezTo>
                  <a:cubicBezTo>
                    <a:pt x="71" y="0"/>
                    <a:pt x="205" y="0"/>
                    <a:pt x="273" y="43"/>
                  </a:cubicBezTo>
                  <a:cubicBezTo>
                    <a:pt x="274" y="44"/>
                    <a:pt x="276" y="46"/>
                    <a:pt x="276" y="48"/>
                  </a:cubicBezTo>
                  <a:cubicBezTo>
                    <a:pt x="276" y="144"/>
                    <a:pt x="276" y="144"/>
                    <a:pt x="276" y="144"/>
                  </a:cubicBezTo>
                  <a:cubicBezTo>
                    <a:pt x="276" y="148"/>
                    <a:pt x="273" y="150"/>
                    <a:pt x="270" y="150"/>
                  </a:cubicBezTo>
                  <a:close/>
                  <a:moveTo>
                    <a:pt x="12" y="138"/>
                  </a:moveTo>
                  <a:cubicBezTo>
                    <a:pt x="264" y="138"/>
                    <a:pt x="264" y="138"/>
                    <a:pt x="264" y="138"/>
                  </a:cubicBezTo>
                  <a:cubicBezTo>
                    <a:pt x="264" y="52"/>
                    <a:pt x="264" y="52"/>
                    <a:pt x="264" y="52"/>
                  </a:cubicBezTo>
                  <a:cubicBezTo>
                    <a:pt x="200" y="13"/>
                    <a:pt x="76" y="13"/>
                    <a:pt x="12" y="52"/>
                  </a:cubicBezTo>
                  <a:lnTo>
                    <a:pt x="12" y="13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0" name="Google Shape;210;p5"/>
            <p:cNvSpPr/>
            <p:nvPr/>
          </p:nvSpPr>
          <p:spPr>
            <a:xfrm>
              <a:off x="5935" y="2143"/>
              <a:ext cx="78" cy="208"/>
            </a:xfrm>
            <a:custGeom>
              <a:avLst/>
              <a:gdLst/>
              <a:ahLst/>
              <a:cxnLst/>
              <a:rect l="l" t="t" r="r" b="b"/>
              <a:pathLst>
                <a:path w="53" h="140" extrusionOk="0">
                  <a:moveTo>
                    <a:pt x="46" y="140"/>
                  </a:moveTo>
                  <a:cubicBezTo>
                    <a:pt x="44" y="140"/>
                    <a:pt x="41" y="138"/>
                    <a:pt x="40" y="135"/>
                  </a:cubicBezTo>
                  <a:cubicBezTo>
                    <a:pt x="1" y="8"/>
                    <a:pt x="1" y="8"/>
                    <a:pt x="1" y="8"/>
                  </a:cubicBezTo>
                  <a:cubicBezTo>
                    <a:pt x="0" y="5"/>
                    <a:pt x="2" y="2"/>
                    <a:pt x="5" y="1"/>
                  </a:cubicBezTo>
                  <a:cubicBezTo>
                    <a:pt x="8" y="0"/>
                    <a:pt x="12" y="2"/>
                    <a:pt x="13" y="5"/>
                  </a:cubicBezTo>
                  <a:cubicBezTo>
                    <a:pt x="52" y="132"/>
                    <a:pt x="52" y="132"/>
                    <a:pt x="52" y="132"/>
                  </a:cubicBezTo>
                  <a:cubicBezTo>
                    <a:pt x="53" y="135"/>
                    <a:pt x="51" y="138"/>
                    <a:pt x="48" y="139"/>
                  </a:cubicBezTo>
                  <a:cubicBezTo>
                    <a:pt x="47" y="140"/>
                    <a:pt x="47" y="140"/>
                    <a:pt x="46" y="14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5"/>
            <p:cNvSpPr/>
            <p:nvPr/>
          </p:nvSpPr>
          <p:spPr>
            <a:xfrm>
              <a:off x="5961" y="2145"/>
              <a:ext cx="158" cy="187"/>
            </a:xfrm>
            <a:custGeom>
              <a:avLst/>
              <a:gdLst/>
              <a:ahLst/>
              <a:cxnLst/>
              <a:rect l="l" t="t" r="r" b="b"/>
              <a:pathLst>
                <a:path w="106" h="126" extrusionOk="0">
                  <a:moveTo>
                    <a:pt x="99" y="126"/>
                  </a:moveTo>
                  <a:cubicBezTo>
                    <a:pt x="97" y="126"/>
                    <a:pt x="95" y="126"/>
                    <a:pt x="94" y="124"/>
                  </a:cubicBezTo>
                  <a:cubicBezTo>
                    <a:pt x="2" y="11"/>
                    <a:pt x="2" y="11"/>
                    <a:pt x="2" y="11"/>
                  </a:cubicBezTo>
                  <a:cubicBezTo>
                    <a:pt x="0" y="8"/>
                    <a:pt x="0" y="5"/>
                    <a:pt x="3" y="2"/>
                  </a:cubicBezTo>
                  <a:cubicBezTo>
                    <a:pt x="5" y="0"/>
                    <a:pt x="9" y="1"/>
                    <a:pt x="11" y="3"/>
                  </a:cubicBezTo>
                  <a:cubicBezTo>
                    <a:pt x="103" y="117"/>
                    <a:pt x="103" y="117"/>
                    <a:pt x="103" y="117"/>
                  </a:cubicBezTo>
                  <a:cubicBezTo>
                    <a:pt x="106" y="119"/>
                    <a:pt x="105" y="123"/>
                    <a:pt x="103" y="125"/>
                  </a:cubicBezTo>
                  <a:cubicBezTo>
                    <a:pt x="101" y="126"/>
                    <a:pt x="100" y="126"/>
                    <a:pt x="99" y="12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p5"/>
            <p:cNvSpPr/>
            <p:nvPr/>
          </p:nvSpPr>
          <p:spPr>
            <a:xfrm>
              <a:off x="5810" y="2143"/>
              <a:ext cx="79" cy="207"/>
            </a:xfrm>
            <a:custGeom>
              <a:avLst/>
              <a:gdLst/>
              <a:ahLst/>
              <a:cxnLst/>
              <a:rect l="l" t="t" r="r" b="b"/>
              <a:pathLst>
                <a:path w="53" h="139" extrusionOk="0">
                  <a:moveTo>
                    <a:pt x="7" y="139"/>
                  </a:moveTo>
                  <a:cubicBezTo>
                    <a:pt x="6" y="139"/>
                    <a:pt x="6" y="139"/>
                    <a:pt x="5" y="139"/>
                  </a:cubicBezTo>
                  <a:cubicBezTo>
                    <a:pt x="2" y="138"/>
                    <a:pt x="0" y="135"/>
                    <a:pt x="1" y="132"/>
                  </a:cubicBezTo>
                  <a:cubicBezTo>
                    <a:pt x="40" y="5"/>
                    <a:pt x="40" y="5"/>
                    <a:pt x="40" y="5"/>
                  </a:cubicBezTo>
                  <a:cubicBezTo>
                    <a:pt x="41" y="2"/>
                    <a:pt x="45" y="0"/>
                    <a:pt x="48" y="1"/>
                  </a:cubicBezTo>
                  <a:cubicBezTo>
                    <a:pt x="51" y="2"/>
                    <a:pt x="53" y="5"/>
                    <a:pt x="52" y="8"/>
                  </a:cubicBezTo>
                  <a:cubicBezTo>
                    <a:pt x="13" y="135"/>
                    <a:pt x="13" y="135"/>
                    <a:pt x="13" y="135"/>
                  </a:cubicBezTo>
                  <a:cubicBezTo>
                    <a:pt x="12" y="138"/>
                    <a:pt x="10" y="139"/>
                    <a:pt x="7" y="13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3" name="Google Shape;213;p5"/>
            <p:cNvSpPr/>
            <p:nvPr/>
          </p:nvSpPr>
          <p:spPr>
            <a:xfrm>
              <a:off x="5708" y="2145"/>
              <a:ext cx="156" cy="187"/>
            </a:xfrm>
            <a:custGeom>
              <a:avLst/>
              <a:gdLst/>
              <a:ahLst/>
              <a:cxnLst/>
              <a:rect l="l" t="t" r="r" b="b"/>
              <a:pathLst>
                <a:path w="105" h="126" extrusionOk="0">
                  <a:moveTo>
                    <a:pt x="6" y="126"/>
                  </a:moveTo>
                  <a:cubicBezTo>
                    <a:pt x="5" y="126"/>
                    <a:pt x="4" y="126"/>
                    <a:pt x="2" y="125"/>
                  </a:cubicBezTo>
                  <a:cubicBezTo>
                    <a:pt x="0" y="123"/>
                    <a:pt x="0" y="119"/>
                    <a:pt x="2" y="117"/>
                  </a:cubicBezTo>
                  <a:cubicBezTo>
                    <a:pt x="94" y="3"/>
                    <a:pt x="94" y="3"/>
                    <a:pt x="94" y="3"/>
                  </a:cubicBezTo>
                  <a:cubicBezTo>
                    <a:pt x="96" y="1"/>
                    <a:pt x="100" y="0"/>
                    <a:pt x="103" y="2"/>
                  </a:cubicBezTo>
                  <a:cubicBezTo>
                    <a:pt x="105" y="5"/>
                    <a:pt x="105" y="8"/>
                    <a:pt x="103" y="11"/>
                  </a:cubicBezTo>
                  <a:cubicBezTo>
                    <a:pt x="11" y="124"/>
                    <a:pt x="11" y="124"/>
                    <a:pt x="11" y="124"/>
                  </a:cubicBezTo>
                  <a:cubicBezTo>
                    <a:pt x="10" y="126"/>
                    <a:pt x="8" y="126"/>
                    <a:pt x="6" y="12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4" name="Google Shape;214;p5"/>
            <p:cNvSpPr/>
            <p:nvPr/>
          </p:nvSpPr>
          <p:spPr>
            <a:xfrm>
              <a:off x="5904" y="2143"/>
              <a:ext cx="17" cy="208"/>
            </a:xfrm>
            <a:custGeom>
              <a:avLst/>
              <a:gdLst/>
              <a:ahLst/>
              <a:cxnLst/>
              <a:rect l="l" t="t" r="r" b="b"/>
              <a:pathLst>
                <a:path w="12" h="140" extrusionOk="0">
                  <a:moveTo>
                    <a:pt x="6" y="140"/>
                  </a:moveTo>
                  <a:cubicBezTo>
                    <a:pt x="2" y="140"/>
                    <a:pt x="0" y="137"/>
                    <a:pt x="0" y="134"/>
                  </a:cubicBezTo>
                  <a:cubicBezTo>
                    <a:pt x="0" y="6"/>
                    <a:pt x="0" y="6"/>
                    <a:pt x="0" y="6"/>
                  </a:cubicBezTo>
                  <a:cubicBezTo>
                    <a:pt x="0" y="3"/>
                    <a:pt x="2" y="0"/>
                    <a:pt x="6" y="0"/>
                  </a:cubicBezTo>
                  <a:cubicBezTo>
                    <a:pt x="9" y="0"/>
                    <a:pt x="12" y="3"/>
                    <a:pt x="12" y="6"/>
                  </a:cubicBezTo>
                  <a:cubicBezTo>
                    <a:pt x="12" y="134"/>
                    <a:pt x="12" y="134"/>
                    <a:pt x="12" y="134"/>
                  </a:cubicBezTo>
                  <a:cubicBezTo>
                    <a:pt x="12" y="137"/>
                    <a:pt x="9" y="140"/>
                    <a:pt x="6" y="14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5"/>
            <p:cNvSpPr/>
            <p:nvPr/>
          </p:nvSpPr>
          <p:spPr>
            <a:xfrm>
              <a:off x="5815" y="1977"/>
              <a:ext cx="195" cy="187"/>
            </a:xfrm>
            <a:custGeom>
              <a:avLst/>
              <a:gdLst/>
              <a:ahLst/>
              <a:cxnLst/>
              <a:rect l="l" t="t" r="r" b="b"/>
              <a:pathLst>
                <a:path w="132" h="126" extrusionOk="0">
                  <a:moveTo>
                    <a:pt x="38" y="125"/>
                  </a:moveTo>
                  <a:cubicBezTo>
                    <a:pt x="37" y="125"/>
                    <a:pt x="36" y="125"/>
                    <a:pt x="35" y="124"/>
                  </a:cubicBezTo>
                  <a:cubicBezTo>
                    <a:pt x="13" y="113"/>
                    <a:pt x="0" y="91"/>
                    <a:pt x="0" y="66"/>
                  </a:cubicBezTo>
                  <a:cubicBezTo>
                    <a:pt x="0" y="29"/>
                    <a:pt x="29" y="0"/>
                    <a:pt x="66" y="0"/>
                  </a:cubicBezTo>
                  <a:cubicBezTo>
                    <a:pt x="102" y="0"/>
                    <a:pt x="132" y="29"/>
                    <a:pt x="132" y="66"/>
                  </a:cubicBezTo>
                  <a:cubicBezTo>
                    <a:pt x="132" y="90"/>
                    <a:pt x="118" y="113"/>
                    <a:pt x="96" y="124"/>
                  </a:cubicBezTo>
                  <a:cubicBezTo>
                    <a:pt x="93" y="126"/>
                    <a:pt x="89" y="125"/>
                    <a:pt x="88" y="122"/>
                  </a:cubicBezTo>
                  <a:cubicBezTo>
                    <a:pt x="86" y="119"/>
                    <a:pt x="87" y="115"/>
                    <a:pt x="90" y="114"/>
                  </a:cubicBezTo>
                  <a:cubicBezTo>
                    <a:pt x="108" y="104"/>
                    <a:pt x="120" y="86"/>
                    <a:pt x="120" y="66"/>
                  </a:cubicBezTo>
                  <a:cubicBezTo>
                    <a:pt x="120" y="36"/>
                    <a:pt x="95" y="12"/>
                    <a:pt x="66" y="12"/>
                  </a:cubicBezTo>
                  <a:cubicBezTo>
                    <a:pt x="36" y="12"/>
                    <a:pt x="12" y="36"/>
                    <a:pt x="12" y="66"/>
                  </a:cubicBezTo>
                  <a:cubicBezTo>
                    <a:pt x="12" y="86"/>
                    <a:pt x="23" y="104"/>
                    <a:pt x="41" y="114"/>
                  </a:cubicBezTo>
                  <a:cubicBezTo>
                    <a:pt x="44" y="115"/>
                    <a:pt x="45" y="119"/>
                    <a:pt x="44" y="122"/>
                  </a:cubicBezTo>
                  <a:cubicBezTo>
                    <a:pt x="42" y="124"/>
                    <a:pt x="40" y="125"/>
                    <a:pt x="38" y="1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41" name="Google Shape;241;p5"/>
          <p:cNvSpPr txBox="1"/>
          <p:nvPr/>
        </p:nvSpPr>
        <p:spPr>
          <a:xfrm>
            <a:off x="5709505" y="2863727"/>
            <a:ext cx="221506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dirty="0">
                <a:solidFill>
                  <a:srgbClr val="FD265E"/>
                </a:solidFill>
              </a:rPr>
              <a:t>Data Sources</a:t>
            </a:r>
            <a:endParaRPr dirty="0"/>
          </a:p>
        </p:txBody>
      </p:sp>
      <p:sp>
        <p:nvSpPr>
          <p:cNvPr id="294" name="Google Shape;294;p5"/>
          <p:cNvSpPr txBox="1"/>
          <p:nvPr/>
        </p:nvSpPr>
        <p:spPr>
          <a:xfrm>
            <a:off x="6817035" y="3233018"/>
            <a:ext cx="4108890" cy="2979558"/>
          </a:xfrm>
          <a:prstGeom prst="rect">
            <a:avLst/>
          </a:prstGeom>
          <a:noFill/>
          <a:ln>
            <a:noFill/>
          </a:ln>
        </p:spPr>
        <p:txBody>
          <a:bodyPr spcFirstLastPara="1" wrap="square" lIns="91425" tIns="45700" rIns="91425" bIns="45700" anchor="t" anchorCtr="0">
            <a:spAutoFit/>
          </a:bodyPr>
          <a:lstStyle/>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Auditor-General Reports (2020/21–2023/24): authoritative, audited actuals and observations.</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National Govt Budget “Blue Book” (2021/22): approved estimates at vote/program level: baselines for approved budgets across MDAS.</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Kenya_National_Govt_Budget_2021_2024.csv– Structured, machine-readable dataset (2021–2024).– Enables stats, joins, and year-to-year checks.</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MDAs Report 2023/24 (PDF)– Detailed vote-level audit opinions.– Includes “Budget vs Actual” statements and systemic issues (pending bills, late releases, control </a:t>
            </a:r>
            <a:r>
              <a:rPr lang="en-US" sz="1200" b="0" i="0" u="none" strike="noStrike" cap="none" dirty="0">
                <a:solidFill>
                  <a:srgbClr val="3F3F3F"/>
                </a:solidFill>
                <a:latin typeface="Avenir"/>
                <a:ea typeface="Avenir"/>
                <a:cs typeface="Avenir"/>
                <a:sym typeface="Avenir"/>
              </a:rPr>
              <a:t>weaknesses).</a:t>
            </a:r>
          </a:p>
          <a:p>
            <a:pPr marL="171450" marR="0" lvl="0" indent="-171450" algn="l" rtl="0">
              <a:lnSpc>
                <a:spcPct val="100000"/>
              </a:lnSpc>
              <a:spcBef>
                <a:spcPts val="0"/>
              </a:spcBef>
              <a:spcAft>
                <a:spcPts val="0"/>
              </a:spcAft>
              <a:buFont typeface="Arial" panose="020B0604020202020204" pitchFamily="34" charset="0"/>
              <a:buChar char="•"/>
            </a:pPr>
            <a:endParaRPr lang="en-US" sz="1200" dirty="0">
              <a:solidFill>
                <a:srgbClr val="3F3F3F"/>
              </a:solidFill>
              <a:latin typeface="Avenir"/>
              <a:sym typeface="Avenir"/>
            </a:endParaRPr>
          </a:p>
          <a:p>
            <a:r>
              <a:rPr lang="en-US" dirty="0">
                <a:solidFill>
                  <a:schemeClr val="accent2"/>
                </a:solidFill>
              </a:rPr>
              <a:t>Why Suitable</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rPr>
              <a:t>Government-issued, official, and comprehensive</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rPr>
              <a:t>Directly aligned with the problem: budget allocation vs execution</a:t>
            </a:r>
          </a:p>
          <a:p>
            <a:pPr marL="171450" marR="0" lvl="0" indent="-171450" algn="l" rtl="0">
              <a:lnSpc>
                <a:spcPct val="100000"/>
              </a:lnSpc>
              <a:spcBef>
                <a:spcPts val="0"/>
              </a:spcBef>
              <a:spcAft>
                <a:spcPts val="0"/>
              </a:spcAft>
              <a:buFont typeface="Arial" panose="020B0604020202020204" pitchFamily="34" charset="0"/>
              <a:buChar char="•"/>
            </a:pPr>
            <a:endParaRPr dirty="0"/>
          </a:p>
        </p:txBody>
      </p:sp>
      <p:sp>
        <p:nvSpPr>
          <p:cNvPr id="3" name="Google Shape;192;p4">
            <a:extLst>
              <a:ext uri="{FF2B5EF4-FFF2-40B4-BE49-F238E27FC236}">
                <a16:creationId xmlns:a16="http://schemas.microsoft.com/office/drawing/2014/main" id="{3F0892F2-6B7F-5B0A-27B5-D184ABC254F3}"/>
              </a:ext>
            </a:extLst>
          </p:cNvPr>
          <p:cNvSpPr/>
          <p:nvPr/>
        </p:nvSpPr>
        <p:spPr>
          <a:xfrm>
            <a:off x="266291" y="233376"/>
            <a:ext cx="4304228"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800" dirty="0">
              <a:solidFill>
                <a:schemeClr val="tx1"/>
              </a:solidFill>
            </a:endParaRPr>
          </a:p>
          <a:p>
            <a:pPr marL="0" marR="0" lvl="0" indent="0" algn="l" rtl="0">
              <a:lnSpc>
                <a:spcPct val="100000"/>
              </a:lnSpc>
              <a:spcBef>
                <a:spcPts val="0"/>
              </a:spcBef>
              <a:spcAft>
                <a:spcPts val="0"/>
              </a:spcAft>
              <a:buClr>
                <a:srgbClr val="000000"/>
              </a:buClr>
              <a:buSzPts val="900"/>
              <a:buFont typeface="Arial"/>
              <a:buNone/>
            </a:pPr>
            <a:endParaRPr sz="1800" b="1" i="0" u="none" strike="noStrike" cap="none" dirty="0">
              <a:solidFill>
                <a:schemeClr val="tx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800"/>
              <a:buFont typeface="Arial"/>
              <a:buNone/>
            </a:pPr>
            <a:r>
              <a:rPr lang="en-US" sz="1800" b="1" dirty="0">
                <a:solidFill>
                  <a:srgbClr val="FD265E"/>
                </a:solidFill>
                <a:sym typeface="Avenir"/>
              </a:rPr>
              <a:t>Data Understanding and Preparation</a:t>
            </a:r>
          </a:p>
          <a:p>
            <a:pPr marL="0" marR="0" lvl="0" indent="0" algn="l" rtl="0">
              <a:lnSpc>
                <a:spcPct val="100000"/>
              </a:lnSpc>
              <a:spcBef>
                <a:spcPts val="0"/>
              </a:spcBef>
              <a:spcAft>
                <a:spcPts val="0"/>
              </a:spcAft>
              <a:buClr>
                <a:srgbClr val="000000"/>
              </a:buClr>
              <a:buSzPts val="1400"/>
              <a:buFont typeface="Arial"/>
              <a:buNone/>
            </a:pPr>
            <a:endParaRPr sz="1800" b="0" i="0" u="none" strike="noStrike" cap="none" dirty="0">
              <a:solidFill>
                <a:srgbClr val="272A2A"/>
              </a:solidFill>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CCD903B8-FC23-78F5-6BB0-BD5A8376D4A1}"/>
            </a:ext>
          </a:extLst>
        </p:cNvPr>
        <p:cNvGrpSpPr/>
        <p:nvPr/>
      </p:nvGrpSpPr>
      <p:grpSpPr>
        <a:xfrm>
          <a:off x="0" y="0"/>
          <a:ext cx="0" cy="0"/>
          <a:chOff x="0" y="0"/>
          <a:chExt cx="0" cy="0"/>
        </a:xfrm>
      </p:grpSpPr>
      <p:pic>
        <p:nvPicPr>
          <p:cNvPr id="4098" name="Picture 2">
            <a:extLst>
              <a:ext uri="{FF2B5EF4-FFF2-40B4-BE49-F238E27FC236}">
                <a16:creationId xmlns:a16="http://schemas.microsoft.com/office/drawing/2014/main" id="{452BD509-2265-5D1B-2133-BA1ACE53C501}"/>
              </a:ext>
            </a:extLst>
          </p:cNvPr>
          <p:cNvPicPr>
            <a:picLocks noChangeAspect="1" noChangeArrowheads="1"/>
          </p:cNvPicPr>
          <p:nvPr/>
        </p:nvPicPr>
        <p:blipFill>
          <a:blip r:embed="rId3">
            <a:alphaModFix amt="39000"/>
            <a:extLst>
              <a:ext uri="{28A0092B-C50C-407E-A947-70E740481C1C}">
                <a14:useLocalDpi xmlns:a14="http://schemas.microsoft.com/office/drawing/2010/main" val="0"/>
              </a:ext>
            </a:extLst>
          </a:blip>
          <a:srcRect/>
          <a:stretch>
            <a:fillRect/>
          </a:stretch>
        </p:blipFill>
        <p:spPr bwMode="auto">
          <a:xfrm>
            <a:off x="328593" y="2188969"/>
            <a:ext cx="5157684" cy="3438456"/>
          </a:xfrm>
          <a:prstGeom prst="rect">
            <a:avLst/>
          </a:prstGeom>
          <a:noFill/>
          <a:effectLst>
            <a:outerShdw blurRad="50800" dist="38100" dir="2700000" algn="tl" rotWithShape="0">
              <a:prstClr val="black">
                <a:alpha val="0"/>
              </a:prstClr>
            </a:outerShdw>
          </a:effectLst>
          <a:extLst>
            <a:ext uri="{909E8E84-426E-40DD-AFC4-6F175D3DCCD1}">
              <a14:hiddenFill xmlns:a14="http://schemas.microsoft.com/office/drawing/2010/main">
                <a:solidFill>
                  <a:srgbClr val="FFFFFF"/>
                </a:solidFill>
              </a14:hiddenFill>
            </a:ext>
          </a:extLst>
        </p:spPr>
      </p:pic>
      <p:grpSp>
        <p:nvGrpSpPr>
          <p:cNvPr id="203" name="Google Shape;203;p5">
            <a:extLst>
              <a:ext uri="{FF2B5EF4-FFF2-40B4-BE49-F238E27FC236}">
                <a16:creationId xmlns:a16="http://schemas.microsoft.com/office/drawing/2014/main" id="{2F577356-3A8F-DB45-1564-6390EA584F31}"/>
              </a:ext>
            </a:extLst>
          </p:cNvPr>
          <p:cNvGrpSpPr/>
          <p:nvPr/>
        </p:nvGrpSpPr>
        <p:grpSpPr>
          <a:xfrm>
            <a:off x="925624" y="2125828"/>
            <a:ext cx="355493" cy="369332"/>
            <a:chOff x="5708" y="1924"/>
            <a:chExt cx="411" cy="427"/>
          </a:xfrm>
        </p:grpSpPr>
        <p:sp>
          <p:nvSpPr>
            <p:cNvPr id="204" name="Google Shape;204;p5">
              <a:extLst>
                <a:ext uri="{FF2B5EF4-FFF2-40B4-BE49-F238E27FC236}">
                  <a16:creationId xmlns:a16="http://schemas.microsoft.com/office/drawing/2014/main" id="{308B4997-65D0-4731-0476-3AA4F51431CC}"/>
                </a:ext>
              </a:extLst>
            </p:cNvPr>
            <p:cNvSpPr/>
            <p:nvPr/>
          </p:nvSpPr>
          <p:spPr>
            <a:xfrm>
              <a:off x="6021" y="2066"/>
              <a:ext cx="43" cy="18"/>
            </a:xfrm>
            <a:custGeom>
              <a:avLst/>
              <a:gdLst/>
              <a:ahLst/>
              <a:cxnLst/>
              <a:rect l="l" t="t" r="r" b="b"/>
              <a:pathLst>
                <a:path w="29" h="12" extrusionOk="0">
                  <a:moveTo>
                    <a:pt x="23" y="12"/>
                  </a:moveTo>
                  <a:cubicBezTo>
                    <a:pt x="6" y="12"/>
                    <a:pt x="6" y="12"/>
                    <a:pt x="6" y="12"/>
                  </a:cubicBezTo>
                  <a:cubicBezTo>
                    <a:pt x="2" y="12"/>
                    <a:pt x="0" y="9"/>
                    <a:pt x="0" y="6"/>
                  </a:cubicBezTo>
                  <a:cubicBezTo>
                    <a:pt x="0" y="2"/>
                    <a:pt x="2" y="0"/>
                    <a:pt x="6" y="0"/>
                  </a:cubicBezTo>
                  <a:cubicBezTo>
                    <a:pt x="23" y="0"/>
                    <a:pt x="23" y="0"/>
                    <a:pt x="23" y="0"/>
                  </a:cubicBezTo>
                  <a:cubicBezTo>
                    <a:pt x="26" y="0"/>
                    <a:pt x="29" y="2"/>
                    <a:pt x="29" y="6"/>
                  </a:cubicBezTo>
                  <a:cubicBezTo>
                    <a:pt x="29" y="9"/>
                    <a:pt x="26" y="12"/>
                    <a:pt x="23"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5" name="Google Shape;205;p5">
              <a:extLst>
                <a:ext uri="{FF2B5EF4-FFF2-40B4-BE49-F238E27FC236}">
                  <a16:creationId xmlns:a16="http://schemas.microsoft.com/office/drawing/2014/main" id="{1FCEA242-3A78-12B0-7DD1-47A12521A11C}"/>
                </a:ext>
              </a:extLst>
            </p:cNvPr>
            <p:cNvSpPr/>
            <p:nvPr/>
          </p:nvSpPr>
          <p:spPr>
            <a:xfrm>
              <a:off x="5988" y="1960"/>
              <a:ext cx="39" cy="37"/>
            </a:xfrm>
            <a:custGeom>
              <a:avLst/>
              <a:gdLst/>
              <a:ahLst/>
              <a:cxnLst/>
              <a:rect l="l" t="t" r="r" b="b"/>
              <a:pathLst>
                <a:path w="26" h="25" extrusionOk="0">
                  <a:moveTo>
                    <a:pt x="7" y="25"/>
                  </a:moveTo>
                  <a:cubicBezTo>
                    <a:pt x="5" y="25"/>
                    <a:pt x="4" y="24"/>
                    <a:pt x="3" y="23"/>
                  </a:cubicBezTo>
                  <a:cubicBezTo>
                    <a:pt x="0" y="21"/>
                    <a:pt x="0" y="17"/>
                    <a:pt x="3" y="15"/>
                  </a:cubicBezTo>
                  <a:cubicBezTo>
                    <a:pt x="15" y="2"/>
                    <a:pt x="15" y="2"/>
                    <a:pt x="15" y="2"/>
                  </a:cubicBezTo>
                  <a:cubicBezTo>
                    <a:pt x="18" y="0"/>
                    <a:pt x="21" y="0"/>
                    <a:pt x="24" y="2"/>
                  </a:cubicBezTo>
                  <a:cubicBezTo>
                    <a:pt x="26" y="5"/>
                    <a:pt x="26" y="8"/>
                    <a:pt x="24" y="11"/>
                  </a:cubicBezTo>
                  <a:cubicBezTo>
                    <a:pt x="11" y="23"/>
                    <a:pt x="11" y="23"/>
                    <a:pt x="11" y="23"/>
                  </a:cubicBezTo>
                  <a:cubicBezTo>
                    <a:pt x="10" y="24"/>
                    <a:pt x="8" y="25"/>
                    <a:pt x="7" y="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5">
              <a:extLst>
                <a:ext uri="{FF2B5EF4-FFF2-40B4-BE49-F238E27FC236}">
                  <a16:creationId xmlns:a16="http://schemas.microsoft.com/office/drawing/2014/main" id="{263C40AA-2E12-89D5-5CF5-A01CCEF53BD2}"/>
                </a:ext>
              </a:extLst>
            </p:cNvPr>
            <p:cNvSpPr/>
            <p:nvPr/>
          </p:nvSpPr>
          <p:spPr>
            <a:xfrm>
              <a:off x="5904" y="1924"/>
              <a:ext cx="17" cy="41"/>
            </a:xfrm>
            <a:custGeom>
              <a:avLst/>
              <a:gdLst/>
              <a:ahLst/>
              <a:cxnLst/>
              <a:rect l="l" t="t" r="r" b="b"/>
              <a:pathLst>
                <a:path w="12" h="28" extrusionOk="0">
                  <a:moveTo>
                    <a:pt x="6" y="28"/>
                  </a:moveTo>
                  <a:cubicBezTo>
                    <a:pt x="2" y="28"/>
                    <a:pt x="0" y="26"/>
                    <a:pt x="0" y="22"/>
                  </a:cubicBezTo>
                  <a:cubicBezTo>
                    <a:pt x="0" y="6"/>
                    <a:pt x="0" y="6"/>
                    <a:pt x="0" y="6"/>
                  </a:cubicBezTo>
                  <a:cubicBezTo>
                    <a:pt x="0" y="2"/>
                    <a:pt x="2" y="0"/>
                    <a:pt x="6" y="0"/>
                  </a:cubicBezTo>
                  <a:cubicBezTo>
                    <a:pt x="9" y="0"/>
                    <a:pt x="12" y="2"/>
                    <a:pt x="12" y="6"/>
                  </a:cubicBezTo>
                  <a:cubicBezTo>
                    <a:pt x="12" y="22"/>
                    <a:pt x="12" y="22"/>
                    <a:pt x="12" y="22"/>
                  </a:cubicBezTo>
                  <a:cubicBezTo>
                    <a:pt x="12" y="26"/>
                    <a:pt x="9" y="28"/>
                    <a:pt x="6" y="2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 name="Google Shape;207;p5">
              <a:extLst>
                <a:ext uri="{FF2B5EF4-FFF2-40B4-BE49-F238E27FC236}">
                  <a16:creationId xmlns:a16="http://schemas.microsoft.com/office/drawing/2014/main" id="{AE9B34D4-A88A-46B1-0979-1EABF3BA49B3}"/>
                </a:ext>
              </a:extLst>
            </p:cNvPr>
            <p:cNvSpPr/>
            <p:nvPr/>
          </p:nvSpPr>
          <p:spPr>
            <a:xfrm>
              <a:off x="5797" y="1960"/>
              <a:ext cx="38" cy="37"/>
            </a:xfrm>
            <a:custGeom>
              <a:avLst/>
              <a:gdLst/>
              <a:ahLst/>
              <a:cxnLst/>
              <a:rect l="l" t="t" r="r" b="b"/>
              <a:pathLst>
                <a:path w="26" h="25" extrusionOk="0">
                  <a:moveTo>
                    <a:pt x="19" y="25"/>
                  </a:moveTo>
                  <a:cubicBezTo>
                    <a:pt x="18" y="25"/>
                    <a:pt x="16" y="24"/>
                    <a:pt x="15" y="23"/>
                  </a:cubicBezTo>
                  <a:cubicBezTo>
                    <a:pt x="2" y="11"/>
                    <a:pt x="2" y="11"/>
                    <a:pt x="2" y="11"/>
                  </a:cubicBezTo>
                  <a:cubicBezTo>
                    <a:pt x="0" y="8"/>
                    <a:pt x="0" y="5"/>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 name="Google Shape;208;p5">
              <a:extLst>
                <a:ext uri="{FF2B5EF4-FFF2-40B4-BE49-F238E27FC236}">
                  <a16:creationId xmlns:a16="http://schemas.microsoft.com/office/drawing/2014/main" id="{3A7587BD-0672-1B7B-EE73-9B2396044B48}"/>
                </a:ext>
              </a:extLst>
            </p:cNvPr>
            <p:cNvSpPr/>
            <p:nvPr/>
          </p:nvSpPr>
          <p:spPr>
            <a:xfrm>
              <a:off x="5761" y="2066"/>
              <a:ext cx="42" cy="18"/>
            </a:xfrm>
            <a:custGeom>
              <a:avLst/>
              <a:gdLst/>
              <a:ahLst/>
              <a:cxnLst/>
              <a:rect l="l" t="t" r="r" b="b"/>
              <a:pathLst>
                <a:path w="28" h="12" extrusionOk="0">
                  <a:moveTo>
                    <a:pt x="22" y="12"/>
                  </a:moveTo>
                  <a:cubicBezTo>
                    <a:pt x="6" y="12"/>
                    <a:pt x="6" y="12"/>
                    <a:pt x="6" y="12"/>
                  </a:cubicBezTo>
                  <a:cubicBezTo>
                    <a:pt x="2" y="12"/>
                    <a:pt x="0" y="9"/>
                    <a:pt x="0" y="6"/>
                  </a:cubicBezTo>
                  <a:cubicBezTo>
                    <a:pt x="0" y="2"/>
                    <a:pt x="2" y="0"/>
                    <a:pt x="6" y="0"/>
                  </a:cubicBezTo>
                  <a:cubicBezTo>
                    <a:pt x="22" y="0"/>
                    <a:pt x="22" y="0"/>
                    <a:pt x="22" y="0"/>
                  </a:cubicBezTo>
                  <a:cubicBezTo>
                    <a:pt x="26" y="0"/>
                    <a:pt x="28" y="2"/>
                    <a:pt x="28" y="6"/>
                  </a:cubicBezTo>
                  <a:cubicBezTo>
                    <a:pt x="28" y="9"/>
                    <a:pt x="26" y="12"/>
                    <a:pt x="22"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 name="Google Shape;209;p5">
              <a:extLst>
                <a:ext uri="{FF2B5EF4-FFF2-40B4-BE49-F238E27FC236}">
                  <a16:creationId xmlns:a16="http://schemas.microsoft.com/office/drawing/2014/main" id="{E9BDF0B1-7E00-C72E-2BEA-9A9F39DCE1A8}"/>
                </a:ext>
              </a:extLst>
            </p:cNvPr>
            <p:cNvSpPr/>
            <p:nvPr/>
          </p:nvSpPr>
          <p:spPr>
            <a:xfrm>
              <a:off x="5708" y="2127"/>
              <a:ext cx="409" cy="223"/>
            </a:xfrm>
            <a:custGeom>
              <a:avLst/>
              <a:gdLst/>
              <a:ahLst/>
              <a:cxnLst/>
              <a:rect l="l" t="t" r="r" b="b"/>
              <a:pathLst>
                <a:path w="276" h="150" extrusionOk="0">
                  <a:moveTo>
                    <a:pt x="270" y="150"/>
                  </a:moveTo>
                  <a:cubicBezTo>
                    <a:pt x="6" y="150"/>
                    <a:pt x="6" y="150"/>
                    <a:pt x="6" y="150"/>
                  </a:cubicBezTo>
                  <a:cubicBezTo>
                    <a:pt x="2" y="150"/>
                    <a:pt x="0" y="148"/>
                    <a:pt x="0" y="144"/>
                  </a:cubicBezTo>
                  <a:cubicBezTo>
                    <a:pt x="0" y="48"/>
                    <a:pt x="0" y="48"/>
                    <a:pt x="0" y="48"/>
                  </a:cubicBezTo>
                  <a:cubicBezTo>
                    <a:pt x="0" y="46"/>
                    <a:pt x="1" y="44"/>
                    <a:pt x="2" y="43"/>
                  </a:cubicBezTo>
                  <a:cubicBezTo>
                    <a:pt x="71" y="0"/>
                    <a:pt x="205" y="0"/>
                    <a:pt x="273" y="43"/>
                  </a:cubicBezTo>
                  <a:cubicBezTo>
                    <a:pt x="274" y="44"/>
                    <a:pt x="276" y="46"/>
                    <a:pt x="276" y="48"/>
                  </a:cubicBezTo>
                  <a:cubicBezTo>
                    <a:pt x="276" y="144"/>
                    <a:pt x="276" y="144"/>
                    <a:pt x="276" y="144"/>
                  </a:cubicBezTo>
                  <a:cubicBezTo>
                    <a:pt x="276" y="148"/>
                    <a:pt x="273" y="150"/>
                    <a:pt x="270" y="150"/>
                  </a:cubicBezTo>
                  <a:close/>
                  <a:moveTo>
                    <a:pt x="12" y="138"/>
                  </a:moveTo>
                  <a:cubicBezTo>
                    <a:pt x="264" y="138"/>
                    <a:pt x="264" y="138"/>
                    <a:pt x="264" y="138"/>
                  </a:cubicBezTo>
                  <a:cubicBezTo>
                    <a:pt x="264" y="52"/>
                    <a:pt x="264" y="52"/>
                    <a:pt x="264" y="52"/>
                  </a:cubicBezTo>
                  <a:cubicBezTo>
                    <a:pt x="200" y="13"/>
                    <a:pt x="76" y="13"/>
                    <a:pt x="12" y="52"/>
                  </a:cubicBezTo>
                  <a:lnTo>
                    <a:pt x="12" y="13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0" name="Google Shape;210;p5">
              <a:extLst>
                <a:ext uri="{FF2B5EF4-FFF2-40B4-BE49-F238E27FC236}">
                  <a16:creationId xmlns:a16="http://schemas.microsoft.com/office/drawing/2014/main" id="{9D7ABE64-E6CD-08A5-0779-A99140968463}"/>
                </a:ext>
              </a:extLst>
            </p:cNvPr>
            <p:cNvSpPr/>
            <p:nvPr/>
          </p:nvSpPr>
          <p:spPr>
            <a:xfrm>
              <a:off x="5935" y="2143"/>
              <a:ext cx="78" cy="208"/>
            </a:xfrm>
            <a:custGeom>
              <a:avLst/>
              <a:gdLst/>
              <a:ahLst/>
              <a:cxnLst/>
              <a:rect l="l" t="t" r="r" b="b"/>
              <a:pathLst>
                <a:path w="53" h="140" extrusionOk="0">
                  <a:moveTo>
                    <a:pt x="46" y="140"/>
                  </a:moveTo>
                  <a:cubicBezTo>
                    <a:pt x="44" y="140"/>
                    <a:pt x="41" y="138"/>
                    <a:pt x="40" y="135"/>
                  </a:cubicBezTo>
                  <a:cubicBezTo>
                    <a:pt x="1" y="8"/>
                    <a:pt x="1" y="8"/>
                    <a:pt x="1" y="8"/>
                  </a:cubicBezTo>
                  <a:cubicBezTo>
                    <a:pt x="0" y="5"/>
                    <a:pt x="2" y="2"/>
                    <a:pt x="5" y="1"/>
                  </a:cubicBezTo>
                  <a:cubicBezTo>
                    <a:pt x="8" y="0"/>
                    <a:pt x="12" y="2"/>
                    <a:pt x="13" y="5"/>
                  </a:cubicBezTo>
                  <a:cubicBezTo>
                    <a:pt x="52" y="132"/>
                    <a:pt x="52" y="132"/>
                    <a:pt x="52" y="132"/>
                  </a:cubicBezTo>
                  <a:cubicBezTo>
                    <a:pt x="53" y="135"/>
                    <a:pt x="51" y="138"/>
                    <a:pt x="48" y="139"/>
                  </a:cubicBezTo>
                  <a:cubicBezTo>
                    <a:pt x="47" y="140"/>
                    <a:pt x="47" y="140"/>
                    <a:pt x="46" y="14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5">
              <a:extLst>
                <a:ext uri="{FF2B5EF4-FFF2-40B4-BE49-F238E27FC236}">
                  <a16:creationId xmlns:a16="http://schemas.microsoft.com/office/drawing/2014/main" id="{9137FEF4-3B51-526D-0B62-0FC32CAEC3B3}"/>
                </a:ext>
              </a:extLst>
            </p:cNvPr>
            <p:cNvSpPr/>
            <p:nvPr/>
          </p:nvSpPr>
          <p:spPr>
            <a:xfrm>
              <a:off x="5961" y="2145"/>
              <a:ext cx="158" cy="187"/>
            </a:xfrm>
            <a:custGeom>
              <a:avLst/>
              <a:gdLst/>
              <a:ahLst/>
              <a:cxnLst/>
              <a:rect l="l" t="t" r="r" b="b"/>
              <a:pathLst>
                <a:path w="106" h="126" extrusionOk="0">
                  <a:moveTo>
                    <a:pt x="99" y="126"/>
                  </a:moveTo>
                  <a:cubicBezTo>
                    <a:pt x="97" y="126"/>
                    <a:pt x="95" y="126"/>
                    <a:pt x="94" y="124"/>
                  </a:cubicBezTo>
                  <a:cubicBezTo>
                    <a:pt x="2" y="11"/>
                    <a:pt x="2" y="11"/>
                    <a:pt x="2" y="11"/>
                  </a:cubicBezTo>
                  <a:cubicBezTo>
                    <a:pt x="0" y="8"/>
                    <a:pt x="0" y="5"/>
                    <a:pt x="3" y="2"/>
                  </a:cubicBezTo>
                  <a:cubicBezTo>
                    <a:pt x="5" y="0"/>
                    <a:pt x="9" y="1"/>
                    <a:pt x="11" y="3"/>
                  </a:cubicBezTo>
                  <a:cubicBezTo>
                    <a:pt x="103" y="117"/>
                    <a:pt x="103" y="117"/>
                    <a:pt x="103" y="117"/>
                  </a:cubicBezTo>
                  <a:cubicBezTo>
                    <a:pt x="106" y="119"/>
                    <a:pt x="105" y="123"/>
                    <a:pt x="103" y="125"/>
                  </a:cubicBezTo>
                  <a:cubicBezTo>
                    <a:pt x="101" y="126"/>
                    <a:pt x="100" y="126"/>
                    <a:pt x="99" y="12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p5">
              <a:extLst>
                <a:ext uri="{FF2B5EF4-FFF2-40B4-BE49-F238E27FC236}">
                  <a16:creationId xmlns:a16="http://schemas.microsoft.com/office/drawing/2014/main" id="{DFD694CE-552A-79DB-856A-9C847519D7D9}"/>
                </a:ext>
              </a:extLst>
            </p:cNvPr>
            <p:cNvSpPr/>
            <p:nvPr/>
          </p:nvSpPr>
          <p:spPr>
            <a:xfrm>
              <a:off x="5810" y="2143"/>
              <a:ext cx="79" cy="207"/>
            </a:xfrm>
            <a:custGeom>
              <a:avLst/>
              <a:gdLst/>
              <a:ahLst/>
              <a:cxnLst/>
              <a:rect l="l" t="t" r="r" b="b"/>
              <a:pathLst>
                <a:path w="53" h="139" extrusionOk="0">
                  <a:moveTo>
                    <a:pt x="7" y="139"/>
                  </a:moveTo>
                  <a:cubicBezTo>
                    <a:pt x="6" y="139"/>
                    <a:pt x="6" y="139"/>
                    <a:pt x="5" y="139"/>
                  </a:cubicBezTo>
                  <a:cubicBezTo>
                    <a:pt x="2" y="138"/>
                    <a:pt x="0" y="135"/>
                    <a:pt x="1" y="132"/>
                  </a:cubicBezTo>
                  <a:cubicBezTo>
                    <a:pt x="40" y="5"/>
                    <a:pt x="40" y="5"/>
                    <a:pt x="40" y="5"/>
                  </a:cubicBezTo>
                  <a:cubicBezTo>
                    <a:pt x="41" y="2"/>
                    <a:pt x="45" y="0"/>
                    <a:pt x="48" y="1"/>
                  </a:cubicBezTo>
                  <a:cubicBezTo>
                    <a:pt x="51" y="2"/>
                    <a:pt x="53" y="5"/>
                    <a:pt x="52" y="8"/>
                  </a:cubicBezTo>
                  <a:cubicBezTo>
                    <a:pt x="13" y="135"/>
                    <a:pt x="13" y="135"/>
                    <a:pt x="13" y="135"/>
                  </a:cubicBezTo>
                  <a:cubicBezTo>
                    <a:pt x="12" y="138"/>
                    <a:pt x="10" y="139"/>
                    <a:pt x="7" y="13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3" name="Google Shape;213;p5">
              <a:extLst>
                <a:ext uri="{FF2B5EF4-FFF2-40B4-BE49-F238E27FC236}">
                  <a16:creationId xmlns:a16="http://schemas.microsoft.com/office/drawing/2014/main" id="{85272797-5BC6-AFA1-429B-B6EE9771976B}"/>
                </a:ext>
              </a:extLst>
            </p:cNvPr>
            <p:cNvSpPr/>
            <p:nvPr/>
          </p:nvSpPr>
          <p:spPr>
            <a:xfrm>
              <a:off x="5708" y="2145"/>
              <a:ext cx="156" cy="187"/>
            </a:xfrm>
            <a:custGeom>
              <a:avLst/>
              <a:gdLst/>
              <a:ahLst/>
              <a:cxnLst/>
              <a:rect l="l" t="t" r="r" b="b"/>
              <a:pathLst>
                <a:path w="105" h="126" extrusionOk="0">
                  <a:moveTo>
                    <a:pt x="6" y="126"/>
                  </a:moveTo>
                  <a:cubicBezTo>
                    <a:pt x="5" y="126"/>
                    <a:pt x="4" y="126"/>
                    <a:pt x="2" y="125"/>
                  </a:cubicBezTo>
                  <a:cubicBezTo>
                    <a:pt x="0" y="123"/>
                    <a:pt x="0" y="119"/>
                    <a:pt x="2" y="117"/>
                  </a:cubicBezTo>
                  <a:cubicBezTo>
                    <a:pt x="94" y="3"/>
                    <a:pt x="94" y="3"/>
                    <a:pt x="94" y="3"/>
                  </a:cubicBezTo>
                  <a:cubicBezTo>
                    <a:pt x="96" y="1"/>
                    <a:pt x="100" y="0"/>
                    <a:pt x="103" y="2"/>
                  </a:cubicBezTo>
                  <a:cubicBezTo>
                    <a:pt x="105" y="5"/>
                    <a:pt x="105" y="8"/>
                    <a:pt x="103" y="11"/>
                  </a:cubicBezTo>
                  <a:cubicBezTo>
                    <a:pt x="11" y="124"/>
                    <a:pt x="11" y="124"/>
                    <a:pt x="11" y="124"/>
                  </a:cubicBezTo>
                  <a:cubicBezTo>
                    <a:pt x="10" y="126"/>
                    <a:pt x="8" y="126"/>
                    <a:pt x="6" y="12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4" name="Google Shape;214;p5">
              <a:extLst>
                <a:ext uri="{FF2B5EF4-FFF2-40B4-BE49-F238E27FC236}">
                  <a16:creationId xmlns:a16="http://schemas.microsoft.com/office/drawing/2014/main" id="{1AE8BD4F-9B1B-F73B-5890-7F2113D14000}"/>
                </a:ext>
              </a:extLst>
            </p:cNvPr>
            <p:cNvSpPr/>
            <p:nvPr/>
          </p:nvSpPr>
          <p:spPr>
            <a:xfrm>
              <a:off x="5904" y="2143"/>
              <a:ext cx="17" cy="208"/>
            </a:xfrm>
            <a:custGeom>
              <a:avLst/>
              <a:gdLst/>
              <a:ahLst/>
              <a:cxnLst/>
              <a:rect l="l" t="t" r="r" b="b"/>
              <a:pathLst>
                <a:path w="12" h="140" extrusionOk="0">
                  <a:moveTo>
                    <a:pt x="6" y="140"/>
                  </a:moveTo>
                  <a:cubicBezTo>
                    <a:pt x="2" y="140"/>
                    <a:pt x="0" y="137"/>
                    <a:pt x="0" y="134"/>
                  </a:cubicBezTo>
                  <a:cubicBezTo>
                    <a:pt x="0" y="6"/>
                    <a:pt x="0" y="6"/>
                    <a:pt x="0" y="6"/>
                  </a:cubicBezTo>
                  <a:cubicBezTo>
                    <a:pt x="0" y="3"/>
                    <a:pt x="2" y="0"/>
                    <a:pt x="6" y="0"/>
                  </a:cubicBezTo>
                  <a:cubicBezTo>
                    <a:pt x="9" y="0"/>
                    <a:pt x="12" y="3"/>
                    <a:pt x="12" y="6"/>
                  </a:cubicBezTo>
                  <a:cubicBezTo>
                    <a:pt x="12" y="134"/>
                    <a:pt x="12" y="134"/>
                    <a:pt x="12" y="134"/>
                  </a:cubicBezTo>
                  <a:cubicBezTo>
                    <a:pt x="12" y="137"/>
                    <a:pt x="9" y="140"/>
                    <a:pt x="6" y="14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5">
              <a:extLst>
                <a:ext uri="{FF2B5EF4-FFF2-40B4-BE49-F238E27FC236}">
                  <a16:creationId xmlns:a16="http://schemas.microsoft.com/office/drawing/2014/main" id="{1A17DA5C-1FB4-5078-5247-D1ADC6025869}"/>
                </a:ext>
              </a:extLst>
            </p:cNvPr>
            <p:cNvSpPr/>
            <p:nvPr/>
          </p:nvSpPr>
          <p:spPr>
            <a:xfrm>
              <a:off x="5815" y="1977"/>
              <a:ext cx="195" cy="187"/>
            </a:xfrm>
            <a:custGeom>
              <a:avLst/>
              <a:gdLst/>
              <a:ahLst/>
              <a:cxnLst/>
              <a:rect l="l" t="t" r="r" b="b"/>
              <a:pathLst>
                <a:path w="132" h="126" extrusionOk="0">
                  <a:moveTo>
                    <a:pt x="38" y="125"/>
                  </a:moveTo>
                  <a:cubicBezTo>
                    <a:pt x="37" y="125"/>
                    <a:pt x="36" y="125"/>
                    <a:pt x="35" y="124"/>
                  </a:cubicBezTo>
                  <a:cubicBezTo>
                    <a:pt x="13" y="113"/>
                    <a:pt x="0" y="91"/>
                    <a:pt x="0" y="66"/>
                  </a:cubicBezTo>
                  <a:cubicBezTo>
                    <a:pt x="0" y="29"/>
                    <a:pt x="29" y="0"/>
                    <a:pt x="66" y="0"/>
                  </a:cubicBezTo>
                  <a:cubicBezTo>
                    <a:pt x="102" y="0"/>
                    <a:pt x="132" y="29"/>
                    <a:pt x="132" y="66"/>
                  </a:cubicBezTo>
                  <a:cubicBezTo>
                    <a:pt x="132" y="90"/>
                    <a:pt x="118" y="113"/>
                    <a:pt x="96" y="124"/>
                  </a:cubicBezTo>
                  <a:cubicBezTo>
                    <a:pt x="93" y="126"/>
                    <a:pt x="89" y="125"/>
                    <a:pt x="88" y="122"/>
                  </a:cubicBezTo>
                  <a:cubicBezTo>
                    <a:pt x="86" y="119"/>
                    <a:pt x="87" y="115"/>
                    <a:pt x="90" y="114"/>
                  </a:cubicBezTo>
                  <a:cubicBezTo>
                    <a:pt x="108" y="104"/>
                    <a:pt x="120" y="86"/>
                    <a:pt x="120" y="66"/>
                  </a:cubicBezTo>
                  <a:cubicBezTo>
                    <a:pt x="120" y="36"/>
                    <a:pt x="95" y="12"/>
                    <a:pt x="66" y="12"/>
                  </a:cubicBezTo>
                  <a:cubicBezTo>
                    <a:pt x="36" y="12"/>
                    <a:pt x="12" y="36"/>
                    <a:pt x="12" y="66"/>
                  </a:cubicBezTo>
                  <a:cubicBezTo>
                    <a:pt x="12" y="86"/>
                    <a:pt x="23" y="104"/>
                    <a:pt x="41" y="114"/>
                  </a:cubicBezTo>
                  <a:cubicBezTo>
                    <a:pt x="44" y="115"/>
                    <a:pt x="45" y="119"/>
                    <a:pt x="44" y="122"/>
                  </a:cubicBezTo>
                  <a:cubicBezTo>
                    <a:pt x="42" y="124"/>
                    <a:pt x="40" y="125"/>
                    <a:pt x="38" y="1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41" name="Google Shape;241;p5">
            <a:extLst>
              <a:ext uri="{FF2B5EF4-FFF2-40B4-BE49-F238E27FC236}">
                <a16:creationId xmlns:a16="http://schemas.microsoft.com/office/drawing/2014/main" id="{C748A1E3-76A2-6540-6D26-9C8FD20081E9}"/>
              </a:ext>
            </a:extLst>
          </p:cNvPr>
          <p:cNvSpPr txBox="1"/>
          <p:nvPr/>
        </p:nvSpPr>
        <p:spPr>
          <a:xfrm>
            <a:off x="5486277" y="1477335"/>
            <a:ext cx="3408369"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dirty="0">
                <a:solidFill>
                  <a:srgbClr val="FD265E"/>
                </a:solidFill>
              </a:rPr>
              <a:t>Data Preparation &amp; Structure</a:t>
            </a:r>
            <a:endParaRPr dirty="0"/>
          </a:p>
        </p:txBody>
      </p:sp>
      <p:sp>
        <p:nvSpPr>
          <p:cNvPr id="294" name="Google Shape;294;p5">
            <a:extLst>
              <a:ext uri="{FF2B5EF4-FFF2-40B4-BE49-F238E27FC236}">
                <a16:creationId xmlns:a16="http://schemas.microsoft.com/office/drawing/2014/main" id="{0AFF3C1F-54C1-1FE8-4679-9F5FE9D40C60}"/>
              </a:ext>
            </a:extLst>
          </p:cNvPr>
          <p:cNvSpPr txBox="1"/>
          <p:nvPr/>
        </p:nvSpPr>
        <p:spPr>
          <a:xfrm>
            <a:off x="6303112" y="1846626"/>
            <a:ext cx="5183068" cy="4684062"/>
          </a:xfrm>
          <a:prstGeom prst="rect">
            <a:avLst/>
          </a:prstGeom>
          <a:noFill/>
          <a:ln>
            <a:noFill/>
          </a:ln>
        </p:spPr>
        <p:txBody>
          <a:bodyPr spcFirstLastPara="1" wrap="square" lIns="91425" tIns="45700" rIns="91425" bIns="45700" anchor="t" anchorCtr="0">
            <a:spAutoFit/>
          </a:bodyPr>
          <a:lstStyle/>
          <a:p>
            <a:pPr lvl="0"/>
            <a:r>
              <a:rPr lang="en-US" sz="1200" dirty="0"/>
              <a:t>Planned Extraction</a:t>
            </a:r>
          </a:p>
          <a:p>
            <a:pPr lvl="0"/>
            <a:endParaRPr lang="en-US" sz="1200" b="0" i="0" u="none" strike="noStrike" cap="none" dirty="0">
              <a:solidFill>
                <a:srgbClr val="3F3F3F"/>
              </a:solidFill>
              <a:latin typeface="Avenir"/>
              <a:ea typeface="Avenir"/>
              <a:cs typeface="Avenir"/>
              <a:sym typeface="Avenir"/>
            </a:endParaRP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Used Python PDF tools (</a:t>
            </a:r>
            <a:r>
              <a:rPr lang="en-US" sz="1000" dirty="0" err="1">
                <a:solidFill>
                  <a:schemeClr val="tx2">
                    <a:lumMod val="10000"/>
                  </a:schemeClr>
                </a:solidFill>
                <a:latin typeface="Avenir"/>
                <a:sym typeface="Avenir"/>
              </a:rPr>
              <a:t>pdfplumber</a:t>
            </a:r>
            <a:r>
              <a:rPr lang="en-US" sz="1000" dirty="0">
                <a:solidFill>
                  <a:schemeClr val="tx2">
                    <a:lumMod val="10000"/>
                  </a:schemeClr>
                </a:solidFill>
                <a:latin typeface="Avenir"/>
                <a:sym typeface="Avenir"/>
              </a:rPr>
              <a:t>) to extract budget vs actuals, appropriation summaries, and control/performance notes.</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Normalized MDA names across years to account for mergers/renaming.</a:t>
            </a:r>
          </a:p>
          <a:p>
            <a:pPr marL="171450" marR="0" lvl="0" indent="-171450" algn="l" rtl="0">
              <a:lnSpc>
                <a:spcPct val="100000"/>
              </a:lnSpc>
              <a:spcBef>
                <a:spcPts val="0"/>
              </a:spcBef>
              <a:spcAft>
                <a:spcPts val="0"/>
              </a:spcAft>
              <a:buFont typeface="Arial" panose="020B0604020202020204" pitchFamily="34" charset="0"/>
              <a:buChar char="•"/>
            </a:pPr>
            <a:endParaRPr lang="en-US" sz="1200" dirty="0">
              <a:solidFill>
                <a:srgbClr val="3F3F3F"/>
              </a:solidFill>
              <a:latin typeface="Avenir"/>
              <a:ea typeface="Avenir"/>
              <a:cs typeface="Avenir"/>
              <a:sym typeface="Avenir"/>
            </a:endParaRPr>
          </a:p>
          <a:p>
            <a:pPr lvl="0"/>
            <a:r>
              <a:rPr lang="en-US" sz="1200" dirty="0"/>
              <a:t>Build Unified Dataset</a:t>
            </a:r>
          </a:p>
          <a:p>
            <a:pPr lvl="0"/>
            <a:endParaRPr lang="en-US" sz="1200" b="0" i="0" u="none" strike="noStrike" cap="none" dirty="0">
              <a:solidFill>
                <a:srgbClr val="3F3F3F"/>
              </a:solidFill>
              <a:latin typeface="Avenir"/>
              <a:ea typeface="Avenir"/>
              <a:cs typeface="Avenir"/>
              <a:sym typeface="Avenir"/>
            </a:endParaRPr>
          </a:p>
          <a:p>
            <a:pPr marL="184150" marR="5080" lvl="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Key fields: MDA, Financial year, approved budget, actual expenditure, variance, % variance, audit observations.</a:t>
            </a:r>
          </a:p>
          <a:p>
            <a:pPr marL="184150" marR="5080" lvl="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Data Size: Several hundred rows (all MDAs × 4 years).</a:t>
            </a:r>
          </a:p>
          <a:p>
            <a:pPr marL="171450" marR="0" lvl="0" indent="-171450" algn="l" rtl="0">
              <a:lnSpc>
                <a:spcPct val="100000"/>
              </a:lnSpc>
              <a:spcBef>
                <a:spcPts val="0"/>
              </a:spcBef>
              <a:spcAft>
                <a:spcPts val="0"/>
              </a:spcAft>
              <a:buFont typeface="Arial" panose="020B0604020202020204" pitchFamily="34" charset="0"/>
              <a:buChar char="•"/>
            </a:pPr>
            <a:endParaRPr lang="en-US" sz="1200" dirty="0">
              <a:solidFill>
                <a:srgbClr val="3F3F3F"/>
              </a:solidFill>
              <a:latin typeface="Avenir"/>
              <a:ea typeface="Avenir"/>
              <a:cs typeface="Avenir"/>
              <a:sym typeface="Avenir"/>
            </a:endParaRPr>
          </a:p>
          <a:p>
            <a:r>
              <a:rPr lang="en-US" sz="1200" dirty="0">
                <a:sym typeface="Avenir"/>
              </a:rPr>
              <a:t>Descriptive Stats Computed</a:t>
            </a:r>
          </a:p>
          <a:p>
            <a:endParaRPr lang="en-US" sz="1200" dirty="0">
              <a:sym typeface="Avenir"/>
            </a:endParaRPr>
          </a:p>
          <a:p>
            <a:pPr marL="184150" marR="5080" lvl="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Approved vs actual totals, averages, variance distributions.</a:t>
            </a:r>
          </a:p>
          <a:p>
            <a:pPr marL="184150" marR="5080" lvl="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Frequency of underspending, overspending, or within tolerance.</a:t>
            </a:r>
          </a:p>
          <a:p>
            <a:pPr marL="184150" marR="5080" lvl="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Audit observations categorized (procurement, unsupported spending, late releases).</a:t>
            </a:r>
          </a:p>
          <a:p>
            <a:pPr marL="171450" marR="0" lvl="0" indent="-171450" algn="l" rtl="0">
              <a:lnSpc>
                <a:spcPct val="100000"/>
              </a:lnSpc>
              <a:spcBef>
                <a:spcPts val="0"/>
              </a:spcBef>
              <a:spcAft>
                <a:spcPts val="0"/>
              </a:spcAft>
              <a:buFont typeface="Arial" panose="020B0604020202020204" pitchFamily="34" charset="0"/>
              <a:buChar char="•"/>
            </a:pPr>
            <a:endParaRPr lang="en-US" sz="1200" dirty="0">
              <a:solidFill>
                <a:srgbClr val="3F3F3F"/>
              </a:solidFill>
              <a:latin typeface="Avenir"/>
              <a:ea typeface="Avenir"/>
              <a:cs typeface="Avenir"/>
              <a:sym typeface="Avenir"/>
            </a:endParaRPr>
          </a:p>
          <a:p>
            <a:r>
              <a:rPr lang="en-US" sz="1200" b="1" dirty="0"/>
              <a:t>Limitations &amp; Mitigation</a:t>
            </a:r>
          </a:p>
          <a:p>
            <a:endParaRPr lang="en-US" sz="1200" b="1" dirty="0"/>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rPr>
              <a:t>Format inconsistencies: Hybrid extraction + manual cleaning.</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rPr>
              <a:t>Name changes: Canonical mapping maintained.</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rPr>
              <a:t>Accounting/reporting differences: Documented assumptions.</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rPr>
              <a:t>Qualitative audit notes: Structured tags + confidence flags.</a:t>
            </a:r>
          </a:p>
        </p:txBody>
      </p:sp>
      <p:sp>
        <p:nvSpPr>
          <p:cNvPr id="3" name="Google Shape;192;p4">
            <a:extLst>
              <a:ext uri="{FF2B5EF4-FFF2-40B4-BE49-F238E27FC236}">
                <a16:creationId xmlns:a16="http://schemas.microsoft.com/office/drawing/2014/main" id="{6191B8D7-1303-EC5C-46DD-141E907595E4}"/>
              </a:ext>
            </a:extLst>
          </p:cNvPr>
          <p:cNvSpPr/>
          <p:nvPr/>
        </p:nvSpPr>
        <p:spPr>
          <a:xfrm>
            <a:off x="266291" y="233376"/>
            <a:ext cx="4304228"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800" dirty="0">
              <a:solidFill>
                <a:schemeClr val="tx1"/>
              </a:solidFill>
            </a:endParaRPr>
          </a:p>
          <a:p>
            <a:pPr marL="0" marR="0" lvl="0" indent="0" algn="l" rtl="0">
              <a:lnSpc>
                <a:spcPct val="100000"/>
              </a:lnSpc>
              <a:spcBef>
                <a:spcPts val="0"/>
              </a:spcBef>
              <a:spcAft>
                <a:spcPts val="0"/>
              </a:spcAft>
              <a:buClr>
                <a:srgbClr val="000000"/>
              </a:buClr>
              <a:buSzPts val="900"/>
              <a:buFont typeface="Arial"/>
              <a:buNone/>
            </a:pPr>
            <a:endParaRPr sz="1800" b="1" i="0" u="none" strike="noStrike" cap="none" dirty="0">
              <a:solidFill>
                <a:schemeClr val="tx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800"/>
              <a:buFont typeface="Arial"/>
              <a:buNone/>
            </a:pPr>
            <a:r>
              <a:rPr lang="en-US" sz="1800" b="1" dirty="0">
                <a:solidFill>
                  <a:srgbClr val="FD265E"/>
                </a:solidFill>
                <a:sym typeface="Avenir"/>
              </a:rPr>
              <a:t>Data Understanding and Preparation</a:t>
            </a:r>
          </a:p>
          <a:p>
            <a:pPr marL="0" marR="0" lvl="0" indent="0" algn="l" rtl="0">
              <a:lnSpc>
                <a:spcPct val="100000"/>
              </a:lnSpc>
              <a:spcBef>
                <a:spcPts val="0"/>
              </a:spcBef>
              <a:spcAft>
                <a:spcPts val="0"/>
              </a:spcAft>
              <a:buClr>
                <a:srgbClr val="000000"/>
              </a:buClr>
              <a:buSzPts val="1400"/>
              <a:buFont typeface="Arial"/>
              <a:buNone/>
            </a:pPr>
            <a:endParaRPr sz="1800" b="0" i="0" u="none" strike="noStrike" cap="none" dirty="0">
              <a:solidFill>
                <a:srgbClr val="272A2A"/>
              </a:solidFill>
              <a:latin typeface="Avenir"/>
              <a:ea typeface="Avenir"/>
              <a:cs typeface="Avenir"/>
              <a:sym typeface="Avenir"/>
            </a:endParaRPr>
          </a:p>
        </p:txBody>
      </p:sp>
    </p:spTree>
    <p:extLst>
      <p:ext uri="{BB962C8B-B14F-4D97-AF65-F5344CB8AC3E}">
        <p14:creationId xmlns:p14="http://schemas.microsoft.com/office/powerpoint/2010/main" val="341246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7">
          <a:extLst>
            <a:ext uri="{FF2B5EF4-FFF2-40B4-BE49-F238E27FC236}">
              <a16:creationId xmlns:a16="http://schemas.microsoft.com/office/drawing/2014/main" id="{6FE0F683-B691-029C-9750-326CCDA9FD28}"/>
            </a:ext>
          </a:extLst>
        </p:cNvPr>
        <p:cNvGrpSpPr/>
        <p:nvPr/>
      </p:nvGrpSpPr>
      <p:grpSpPr>
        <a:xfrm>
          <a:off x="0" y="0"/>
          <a:ext cx="0" cy="0"/>
          <a:chOff x="0" y="0"/>
          <a:chExt cx="0" cy="0"/>
        </a:xfrm>
      </p:grpSpPr>
      <p:pic>
        <p:nvPicPr>
          <p:cNvPr id="5126" name="Picture 6">
            <a:extLst>
              <a:ext uri="{FF2B5EF4-FFF2-40B4-BE49-F238E27FC236}">
                <a16:creationId xmlns:a16="http://schemas.microsoft.com/office/drawing/2014/main" id="{7E3E6040-A87B-471C-8511-C9FA043517E1}"/>
              </a:ext>
            </a:extLst>
          </p:cNvPr>
          <p:cNvPicPr>
            <a:picLocks noChangeAspect="1" noChangeArrowheads="1"/>
          </p:cNvPicPr>
          <p:nvPr/>
        </p:nvPicPr>
        <p:blipFill>
          <a:blip r:embed="rId3">
            <a:alphaModFix amt="21000"/>
            <a:extLst>
              <a:ext uri="{28A0092B-C50C-407E-A947-70E740481C1C}">
                <a14:useLocalDpi xmlns:a14="http://schemas.microsoft.com/office/drawing/2010/main" val="0"/>
              </a:ext>
            </a:extLst>
          </a:blip>
          <a:srcRect/>
          <a:stretch>
            <a:fillRect/>
          </a:stretch>
        </p:blipFill>
        <p:spPr bwMode="auto">
          <a:xfrm>
            <a:off x="1145303" y="-134007"/>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8" name="Google Shape;118;p4">
            <a:extLst>
              <a:ext uri="{FF2B5EF4-FFF2-40B4-BE49-F238E27FC236}">
                <a16:creationId xmlns:a16="http://schemas.microsoft.com/office/drawing/2014/main" id="{A49048EF-BBB2-279C-D6CC-AC8FC3690AD5}"/>
              </a:ext>
            </a:extLst>
          </p:cNvPr>
          <p:cNvSpPr/>
          <p:nvPr/>
        </p:nvSpPr>
        <p:spPr>
          <a:xfrm>
            <a:off x="173619" y="134007"/>
            <a:ext cx="11844759" cy="6551271"/>
          </a:xfrm>
          <a:prstGeom prst="rect">
            <a:avLst/>
          </a:prstGeom>
          <a:solidFill>
            <a:schemeClr val="tx2">
              <a:lumMod val="10000"/>
              <a:alpha val="91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
        <p:nvSpPr>
          <p:cNvPr id="147" name="Google Shape;147;p4">
            <a:extLst>
              <a:ext uri="{FF2B5EF4-FFF2-40B4-BE49-F238E27FC236}">
                <a16:creationId xmlns:a16="http://schemas.microsoft.com/office/drawing/2014/main" id="{ADEC18A0-1CC3-4A43-4189-640233836466}"/>
              </a:ext>
            </a:extLst>
          </p:cNvPr>
          <p:cNvSpPr txBox="1">
            <a:spLocks noGrp="1"/>
          </p:cNvSpPr>
          <p:nvPr>
            <p:ph type="sldNum" idx="12"/>
          </p:nvPr>
        </p:nvSpPr>
        <p:spPr>
          <a:xfrm>
            <a:off x="8610599" y="6356351"/>
            <a:ext cx="3286675" cy="21544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800"/>
              <a:buFont typeface="Calibri"/>
              <a:buNone/>
            </a:pPr>
            <a:fld id="{00000000-1234-1234-1234-123412341234}" type="slidenum">
              <a:rPr lang="en-US" sz="800" b="0" i="0" u="none" strike="noStrike" cap="none">
                <a:solidFill>
                  <a:srgbClr val="FFFFFF"/>
                </a:solidFill>
                <a:latin typeface="Calibri"/>
                <a:ea typeface="Calibri"/>
                <a:cs typeface="Calibri"/>
                <a:sym typeface="Calibri"/>
              </a:rPr>
              <a:t>7</a:t>
            </a:fld>
            <a:endParaRPr sz="800" b="0" i="0" u="none" strike="noStrike" cap="none">
              <a:solidFill>
                <a:srgbClr val="FFFFFF"/>
              </a:solidFill>
              <a:latin typeface="Calibri"/>
              <a:ea typeface="Calibri"/>
              <a:cs typeface="Calibri"/>
              <a:sym typeface="Calibri"/>
            </a:endParaRPr>
          </a:p>
        </p:txBody>
      </p:sp>
      <p:sp>
        <p:nvSpPr>
          <p:cNvPr id="148" name="Google Shape;148;p4">
            <a:extLst>
              <a:ext uri="{FF2B5EF4-FFF2-40B4-BE49-F238E27FC236}">
                <a16:creationId xmlns:a16="http://schemas.microsoft.com/office/drawing/2014/main" id="{B412FF9D-C339-AE6B-24AE-1D544C7E664A}"/>
              </a:ext>
            </a:extLst>
          </p:cNvPr>
          <p:cNvSpPr txBox="1"/>
          <p:nvPr/>
        </p:nvSpPr>
        <p:spPr>
          <a:xfrm>
            <a:off x="4377807" y="6356351"/>
            <a:ext cx="343638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800"/>
              <a:buFont typeface="Arial"/>
              <a:buNone/>
            </a:pPr>
            <a:r>
              <a:rPr lang="en-US" sz="800" b="0" i="0" u="none" strike="noStrike" cap="none">
                <a:solidFill>
                  <a:srgbClr val="FFFFFF"/>
                </a:solidFill>
                <a:latin typeface="Avenir"/>
                <a:ea typeface="Avenir"/>
                <a:cs typeface="Avenir"/>
                <a:sym typeface="Avenir"/>
              </a:rPr>
              <a:t>CONFIDENTIAL</a:t>
            </a:r>
            <a:endParaRPr/>
          </a:p>
        </p:txBody>
      </p:sp>
      <p:sp>
        <p:nvSpPr>
          <p:cNvPr id="192" name="Google Shape;192;p4">
            <a:extLst>
              <a:ext uri="{FF2B5EF4-FFF2-40B4-BE49-F238E27FC236}">
                <a16:creationId xmlns:a16="http://schemas.microsoft.com/office/drawing/2014/main" id="{A60B19DB-1050-5E79-9F93-34D9AAA51894}"/>
              </a:ext>
            </a:extLst>
          </p:cNvPr>
          <p:cNvSpPr/>
          <p:nvPr/>
        </p:nvSpPr>
        <p:spPr>
          <a:xfrm>
            <a:off x="362696" y="959070"/>
            <a:ext cx="10439973" cy="13387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900"/>
              <a:buFont typeface="Arial"/>
              <a:buNone/>
            </a:pPr>
            <a:endParaRPr sz="900" b="0" i="0" u="none" strike="noStrike" cap="none" dirty="0">
              <a:solidFill>
                <a:srgbClr val="FF33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chemeClr val="lt1"/>
                </a:solidFill>
                <a:latin typeface="Avenir"/>
                <a:ea typeface="Avenir"/>
                <a:cs typeface="Avenir"/>
                <a:sym typeface="Avenir"/>
              </a:rPr>
              <a:t>Data Cleaning for Financial Analysis and NLP</a:t>
            </a:r>
          </a:p>
          <a:p>
            <a:pPr marL="0" marR="0" lvl="0" indent="0" algn="l" rtl="0">
              <a:lnSpc>
                <a:spcPct val="100000"/>
              </a:lnSpc>
              <a:spcBef>
                <a:spcPts val="0"/>
              </a:spcBef>
              <a:spcAft>
                <a:spcPts val="0"/>
              </a:spcAft>
              <a:buClr>
                <a:srgbClr val="000000"/>
              </a:buClr>
              <a:buSzPts val="2800"/>
              <a:buFont typeface="Arial"/>
              <a:buNone/>
            </a:pPr>
            <a:r>
              <a:rPr lang="en-US" sz="1600" i="1" dirty="0">
                <a:solidFill>
                  <a:schemeClr val="lt1"/>
                </a:solidFill>
                <a:latin typeface="Avenir"/>
                <a:ea typeface="Avenir"/>
                <a:cs typeface="Avenir"/>
                <a:sym typeface="Avenir"/>
              </a:rPr>
              <a:t>From Raw PDFS to clean Data</a:t>
            </a:r>
            <a:endParaRPr lang="en-US" sz="1600" b="0" i="1" u="none" strike="noStrike" cap="none" dirty="0">
              <a:solidFill>
                <a:schemeClr val="lt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2A2A"/>
              </a:solidFill>
              <a:latin typeface="Avenir"/>
              <a:ea typeface="Avenir"/>
              <a:cs typeface="Avenir"/>
              <a:sym typeface="Avenir"/>
            </a:endParaRPr>
          </a:p>
        </p:txBody>
      </p:sp>
      <p:grpSp>
        <p:nvGrpSpPr>
          <p:cNvPr id="119" name="Google Shape;119;p4">
            <a:extLst>
              <a:ext uri="{FF2B5EF4-FFF2-40B4-BE49-F238E27FC236}">
                <a16:creationId xmlns:a16="http://schemas.microsoft.com/office/drawing/2014/main" id="{B2089F66-CA0E-8A8D-05D3-0F7C57CF3F69}"/>
              </a:ext>
            </a:extLst>
          </p:cNvPr>
          <p:cNvGrpSpPr/>
          <p:nvPr/>
        </p:nvGrpSpPr>
        <p:grpSpPr>
          <a:xfrm>
            <a:off x="362696" y="2129680"/>
            <a:ext cx="11539594" cy="4187956"/>
            <a:chOff x="238987" y="2596382"/>
            <a:chExt cx="13742530" cy="4187956"/>
          </a:xfrm>
        </p:grpSpPr>
        <p:grpSp>
          <p:nvGrpSpPr>
            <p:cNvPr id="120" name="Google Shape;120;p4">
              <a:extLst>
                <a:ext uri="{FF2B5EF4-FFF2-40B4-BE49-F238E27FC236}">
                  <a16:creationId xmlns:a16="http://schemas.microsoft.com/office/drawing/2014/main" id="{904FE350-CD21-328D-07EA-A0737413576D}"/>
                </a:ext>
              </a:extLst>
            </p:cNvPr>
            <p:cNvGrpSpPr/>
            <p:nvPr/>
          </p:nvGrpSpPr>
          <p:grpSpPr>
            <a:xfrm>
              <a:off x="238987" y="3195631"/>
              <a:ext cx="13742530" cy="2949060"/>
              <a:chOff x="-30282" y="977586"/>
              <a:chExt cx="13742530" cy="2949060"/>
            </a:xfrm>
          </p:grpSpPr>
          <p:sp>
            <p:nvSpPr>
              <p:cNvPr id="121" name="Google Shape;121;p4">
                <a:extLst>
                  <a:ext uri="{FF2B5EF4-FFF2-40B4-BE49-F238E27FC236}">
                    <a16:creationId xmlns:a16="http://schemas.microsoft.com/office/drawing/2014/main" id="{4692A3F4-5ED2-4F41-7237-4209A8ABF67F}"/>
                  </a:ext>
                </a:extLst>
              </p:cNvPr>
              <p:cNvSpPr/>
              <p:nvPr/>
            </p:nvSpPr>
            <p:spPr>
              <a:xfrm>
                <a:off x="5690" y="1304907"/>
                <a:ext cx="1763951" cy="1752927"/>
              </a:xfrm>
              <a:prstGeom prst="roundRect">
                <a:avLst>
                  <a:gd name="adj" fmla="val 1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a:extLst>
                  <a:ext uri="{FF2B5EF4-FFF2-40B4-BE49-F238E27FC236}">
                    <a16:creationId xmlns:a16="http://schemas.microsoft.com/office/drawing/2014/main" id="{341DB991-12D9-1E6E-D2AC-30F74ADBF1A5}"/>
                  </a:ext>
                </a:extLst>
              </p:cNvPr>
              <p:cNvSpPr/>
              <p:nvPr/>
            </p:nvSpPr>
            <p:spPr>
              <a:xfrm>
                <a:off x="1946037" y="1962640"/>
                <a:ext cx="373957" cy="437460"/>
              </a:xfrm>
              <a:prstGeom prst="rightArrow">
                <a:avLst>
                  <a:gd name="adj1" fmla="val 60000"/>
                  <a:gd name="adj2" fmla="val 5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a:extLst>
                  <a:ext uri="{FF2B5EF4-FFF2-40B4-BE49-F238E27FC236}">
                    <a16:creationId xmlns:a16="http://schemas.microsoft.com/office/drawing/2014/main" id="{F540E54F-27EF-6DDD-31C3-7B1C12F28F92}"/>
                  </a:ext>
                </a:extLst>
              </p:cNvPr>
              <p:cNvSpPr txBox="1"/>
              <p:nvPr/>
            </p:nvSpPr>
            <p:spPr>
              <a:xfrm>
                <a:off x="-30282" y="977586"/>
                <a:ext cx="4037564" cy="2659300"/>
              </a:xfrm>
              <a:prstGeom prst="rect">
                <a:avLst/>
              </a:prstGeom>
              <a:noFill/>
              <a:ln>
                <a:noFill/>
              </a:ln>
            </p:spPr>
            <p:txBody>
              <a:bodyPr spcFirstLastPara="1" wrap="square" lIns="68575" tIns="68575" rIns="68575" bIns="68575" anchor="t" anchorCtr="0">
                <a:noAutofit/>
              </a:bodyPr>
              <a:lstStyle/>
              <a:p>
                <a:pPr marL="0" marR="0" lvl="0" indent="0" algn="ctr" rtl="0">
                  <a:lnSpc>
                    <a:spcPct val="90000"/>
                  </a:lnSpc>
                  <a:spcBef>
                    <a:spcPts val="0"/>
                  </a:spcBef>
                  <a:spcAft>
                    <a:spcPts val="0"/>
                  </a:spcAft>
                  <a:buClr>
                    <a:srgbClr val="FFFFFF"/>
                  </a:buClr>
                  <a:buSzPts val="1800"/>
                  <a:buFont typeface="Arial"/>
                  <a:buNone/>
                </a:pPr>
                <a:r>
                  <a:rPr lang="en-US" sz="1800" b="1" i="0" u="none" strike="noStrike" cap="none" dirty="0">
                    <a:solidFill>
                      <a:schemeClr val="accent1"/>
                    </a:solidFill>
                    <a:latin typeface="Arial"/>
                    <a:ea typeface="Arial"/>
                    <a:cs typeface="Arial"/>
                    <a:sym typeface="Arial"/>
                  </a:rPr>
                  <a:t>Raw Data Challenges</a:t>
                </a:r>
              </a:p>
              <a:p>
                <a:pPr marL="0" marR="0" lvl="0" indent="0" algn="ctr" rtl="0">
                  <a:lnSpc>
                    <a:spcPct val="90000"/>
                  </a:lnSpc>
                  <a:spcBef>
                    <a:spcPts val="0"/>
                  </a:spcBef>
                  <a:spcAft>
                    <a:spcPts val="0"/>
                  </a:spcAft>
                  <a:buClr>
                    <a:srgbClr val="FFFFFF"/>
                  </a:buClr>
                  <a:buSzPts val="1800"/>
                  <a:buFont typeface="Arial"/>
                  <a:buNone/>
                </a:pPr>
                <a:endParaRPr lang="en-US" dirty="0">
                  <a:solidFill>
                    <a:srgbClr val="FFFFFF"/>
                  </a:solidFill>
                  <a:latin typeface="Avenir"/>
                  <a:sym typeface="Avenir"/>
                </a:endParaRPr>
              </a:p>
              <a:p>
                <a:pPr marL="285750" marR="0" lvl="0" indent="-285750" rtl="0">
                  <a:lnSpc>
                    <a:spcPct val="90000"/>
                  </a:lnSpc>
                  <a:spcBef>
                    <a:spcPts val="0"/>
                  </a:spcBef>
                  <a:spcAft>
                    <a:spcPts val="0"/>
                  </a:spcAft>
                  <a:buClr>
                    <a:srgbClr val="FFFFFF"/>
                  </a:buClr>
                  <a:buSzPts val="1800"/>
                  <a:buFont typeface="Arial" panose="020B0604020202020204" pitchFamily="34" charset="0"/>
                  <a:buChar char="•"/>
                </a:pPr>
                <a:r>
                  <a:rPr lang="en-US" dirty="0">
                    <a:solidFill>
                      <a:srgbClr val="FFFFFF"/>
                    </a:solidFill>
                    <a:latin typeface="Avenir"/>
                  </a:rPr>
                  <a:t>Budget reports came in PDFs with messy tables &amp; text.</a:t>
                </a:r>
              </a:p>
              <a:p>
                <a:pPr marL="285750" marR="0" lvl="0" indent="-285750" rtl="0">
                  <a:lnSpc>
                    <a:spcPct val="90000"/>
                  </a:lnSpc>
                  <a:spcBef>
                    <a:spcPts val="0"/>
                  </a:spcBef>
                  <a:spcAft>
                    <a:spcPts val="0"/>
                  </a:spcAft>
                  <a:buClr>
                    <a:srgbClr val="FFFFFF"/>
                  </a:buClr>
                  <a:buSzPts val="1800"/>
                  <a:buFont typeface="Arial" panose="020B0604020202020204" pitchFamily="34" charset="0"/>
                  <a:buChar char="•"/>
                </a:pPr>
                <a:r>
                  <a:rPr lang="en-US" dirty="0">
                    <a:solidFill>
                      <a:srgbClr val="FFFFFF"/>
                    </a:solidFill>
                    <a:latin typeface="Avenir"/>
                  </a:rPr>
                  <a:t>Inconsistencies in ministry names (mergers, abbreviations, duplicates).</a:t>
                </a:r>
              </a:p>
              <a:p>
                <a:pPr marL="285750" marR="0" lvl="0" indent="-285750" rtl="0">
                  <a:lnSpc>
                    <a:spcPct val="90000"/>
                  </a:lnSpc>
                  <a:spcBef>
                    <a:spcPts val="0"/>
                  </a:spcBef>
                  <a:spcAft>
                    <a:spcPts val="0"/>
                  </a:spcAft>
                  <a:buClr>
                    <a:srgbClr val="FFFFFF"/>
                  </a:buClr>
                  <a:buSzPts val="1800"/>
                  <a:buFont typeface="Arial" panose="020B0604020202020204" pitchFamily="34" charset="0"/>
                  <a:buChar char="•"/>
                </a:pPr>
                <a:r>
                  <a:rPr lang="en-US" dirty="0">
                    <a:solidFill>
                      <a:srgbClr val="FFFFFF"/>
                    </a:solidFill>
                    <a:latin typeface="Avenir"/>
                  </a:rPr>
                  <a:t>Budgets had commas, spaces, and text fragments instead of numbers.</a:t>
                </a:r>
              </a:p>
              <a:p>
                <a:pPr marL="285750" marR="0" lvl="0" indent="-285750" rtl="0">
                  <a:lnSpc>
                    <a:spcPct val="90000"/>
                  </a:lnSpc>
                  <a:spcBef>
                    <a:spcPts val="0"/>
                  </a:spcBef>
                  <a:spcAft>
                    <a:spcPts val="0"/>
                  </a:spcAft>
                  <a:buClr>
                    <a:srgbClr val="FFFFFF"/>
                  </a:buClr>
                  <a:buSzPts val="1800"/>
                  <a:buFont typeface="Arial" panose="020B0604020202020204" pitchFamily="34" charset="0"/>
                  <a:buChar char="•"/>
                </a:pPr>
                <a:r>
                  <a:rPr lang="en-US" dirty="0">
                    <a:solidFill>
                      <a:srgbClr val="FFFFFF"/>
                    </a:solidFill>
                    <a:latin typeface="Avenir"/>
                  </a:rPr>
                  <a:t>Noise rows (like “TOTAL” or “BALANCE”) distorted calculations.</a:t>
                </a:r>
              </a:p>
            </p:txBody>
          </p:sp>
          <p:sp>
            <p:nvSpPr>
              <p:cNvPr id="124" name="Google Shape;124;p4">
                <a:extLst>
                  <a:ext uri="{FF2B5EF4-FFF2-40B4-BE49-F238E27FC236}">
                    <a16:creationId xmlns:a16="http://schemas.microsoft.com/office/drawing/2014/main" id="{41BD86CE-4C06-D35E-F807-6412034CC483}"/>
                  </a:ext>
                </a:extLst>
              </p:cNvPr>
              <p:cNvSpPr txBox="1"/>
              <p:nvPr/>
            </p:nvSpPr>
            <p:spPr>
              <a:xfrm>
                <a:off x="1946037" y="2050132"/>
                <a:ext cx="261770" cy="26247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5" name="Google Shape;125;p4">
                <a:extLst>
                  <a:ext uri="{FF2B5EF4-FFF2-40B4-BE49-F238E27FC236}">
                    <a16:creationId xmlns:a16="http://schemas.microsoft.com/office/drawing/2014/main" id="{70B038B1-87EE-7406-2165-A26D13C84F4A}"/>
                  </a:ext>
                </a:extLst>
              </p:cNvPr>
              <p:cNvSpPr/>
              <p:nvPr/>
            </p:nvSpPr>
            <p:spPr>
              <a:xfrm>
                <a:off x="2475222" y="1304907"/>
                <a:ext cx="1763951" cy="1752927"/>
              </a:xfrm>
              <a:prstGeom prst="roundRect">
                <a:avLst>
                  <a:gd name="adj" fmla="val 1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a:extLst>
                  <a:ext uri="{FF2B5EF4-FFF2-40B4-BE49-F238E27FC236}">
                    <a16:creationId xmlns:a16="http://schemas.microsoft.com/office/drawing/2014/main" id="{20993338-AE18-C3EE-BC32-0FDB5AFCBAEB}"/>
                  </a:ext>
                </a:extLst>
              </p:cNvPr>
              <p:cNvSpPr/>
              <p:nvPr/>
            </p:nvSpPr>
            <p:spPr>
              <a:xfrm>
                <a:off x="4415569" y="1962640"/>
                <a:ext cx="373957" cy="437460"/>
              </a:xfrm>
              <a:prstGeom prst="rightArrow">
                <a:avLst>
                  <a:gd name="adj1" fmla="val 60000"/>
                  <a:gd name="adj2" fmla="val 5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a:extLst>
                  <a:ext uri="{FF2B5EF4-FFF2-40B4-BE49-F238E27FC236}">
                    <a16:creationId xmlns:a16="http://schemas.microsoft.com/office/drawing/2014/main" id="{59EE5755-BF28-7491-4CF4-40B8201BFEFF}"/>
                  </a:ext>
                </a:extLst>
              </p:cNvPr>
              <p:cNvSpPr txBox="1"/>
              <p:nvPr/>
            </p:nvSpPr>
            <p:spPr>
              <a:xfrm>
                <a:off x="4415569" y="2050132"/>
                <a:ext cx="261770" cy="26247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9" name="Google Shape;129;p4">
                <a:extLst>
                  <a:ext uri="{FF2B5EF4-FFF2-40B4-BE49-F238E27FC236}">
                    <a16:creationId xmlns:a16="http://schemas.microsoft.com/office/drawing/2014/main" id="{5A1199DD-1BF9-C827-E274-7C371BE12A16}"/>
                  </a:ext>
                </a:extLst>
              </p:cNvPr>
              <p:cNvSpPr/>
              <p:nvPr/>
            </p:nvSpPr>
            <p:spPr>
              <a:xfrm>
                <a:off x="4944755" y="1304907"/>
                <a:ext cx="1763951" cy="1752927"/>
              </a:xfrm>
              <a:prstGeom prst="roundRect">
                <a:avLst>
                  <a:gd name="adj" fmla="val 1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a:extLst>
                  <a:ext uri="{FF2B5EF4-FFF2-40B4-BE49-F238E27FC236}">
                    <a16:creationId xmlns:a16="http://schemas.microsoft.com/office/drawing/2014/main" id="{9FDDC136-948A-3407-E1FA-D90D14B1EDCD}"/>
                  </a:ext>
                </a:extLst>
              </p:cNvPr>
              <p:cNvSpPr txBox="1"/>
              <p:nvPr/>
            </p:nvSpPr>
            <p:spPr>
              <a:xfrm>
                <a:off x="4319108" y="989405"/>
                <a:ext cx="4048960" cy="2535212"/>
              </a:xfrm>
              <a:prstGeom prst="rect">
                <a:avLst/>
              </a:prstGeom>
              <a:noFill/>
              <a:ln>
                <a:noFill/>
              </a:ln>
            </p:spPr>
            <p:txBody>
              <a:bodyPr spcFirstLastPara="1" wrap="square" lIns="68575" tIns="68575" rIns="68575" bIns="68575" anchor="t"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dirty="0">
                    <a:solidFill>
                      <a:schemeClr val="accent1"/>
                    </a:solidFill>
                    <a:latin typeface="Arial"/>
                    <a:ea typeface="Arial"/>
                    <a:cs typeface="Arial"/>
                    <a:sym typeface="Arial"/>
                  </a:rPr>
                  <a:t>Cleaning Actions Taken</a:t>
                </a:r>
              </a:p>
              <a:p>
                <a:pPr marL="0" marR="0" lvl="0" indent="0" algn="ctr" rtl="0">
                  <a:lnSpc>
                    <a:spcPct val="90000"/>
                  </a:lnSpc>
                  <a:spcBef>
                    <a:spcPts val="0"/>
                  </a:spcBef>
                  <a:spcAft>
                    <a:spcPts val="0"/>
                  </a:spcAft>
                  <a:buClr>
                    <a:srgbClr val="000000"/>
                  </a:buClr>
                  <a:buSzPts val="1800"/>
                  <a:buFont typeface="Arial"/>
                  <a:buNone/>
                </a:pPr>
                <a:endParaRPr lang="en-US" sz="1800" b="0" i="0" u="none" strike="noStrike" cap="none" dirty="0">
                  <a:solidFill>
                    <a:srgbClr val="FFFFFF"/>
                  </a:solidFill>
                  <a:latin typeface="Arial"/>
                  <a:ea typeface="Arial"/>
                  <a:cs typeface="Arial"/>
                  <a:sym typeface="Arial"/>
                </a:endParaRP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r>
                  <a:rPr lang="en-US" sz="1400" b="0" i="0" u="none" strike="noStrike" cap="none" dirty="0">
                    <a:solidFill>
                      <a:srgbClr val="FFFFFF"/>
                    </a:solidFill>
                    <a:latin typeface="Avenir"/>
                    <a:ea typeface="Avenir"/>
                    <a:cs typeface="Avenir"/>
                    <a:sym typeface="Avenir"/>
                  </a:rPr>
                  <a:t>Standardized and normalized MDA names across years.</a:t>
                </a: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r>
                  <a:rPr lang="en-US" sz="1400" b="0" i="0" u="none" strike="noStrike" cap="none" dirty="0">
                    <a:solidFill>
                      <a:srgbClr val="FFFFFF"/>
                    </a:solidFill>
                    <a:latin typeface="Avenir"/>
                    <a:ea typeface="Avenir"/>
                    <a:cs typeface="Avenir"/>
                    <a:sym typeface="Avenir"/>
                  </a:rPr>
                  <a:t>Cleaned and converted budget figures into usable numeric format.</a:t>
                </a: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r>
                  <a:rPr lang="en-US" sz="1400" b="0" i="0" u="none" strike="noStrike" cap="none" dirty="0">
                    <a:solidFill>
                      <a:srgbClr val="FFFFFF"/>
                    </a:solidFill>
                    <a:latin typeface="Avenir"/>
                    <a:ea typeface="Avenir"/>
                    <a:cs typeface="Avenir"/>
                    <a:sym typeface="Avenir"/>
                  </a:rPr>
                  <a:t>Applied NLP to parse unstructured audit text, extract ministries, years, and amounts, and tag recurring audit concerns.</a:t>
                </a: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r>
                  <a:rPr lang="en-US" sz="1400" b="0" i="0" u="none" strike="noStrike" cap="none" dirty="0">
                    <a:solidFill>
                      <a:srgbClr val="FFFFFF"/>
                    </a:solidFill>
                    <a:latin typeface="Avenir"/>
                    <a:ea typeface="Avenir"/>
                    <a:cs typeface="Avenir"/>
                    <a:sym typeface="Avenir"/>
                  </a:rPr>
                  <a:t>Removed noise rows and impossible values (e.g., &lt; </a:t>
                </a:r>
                <a:r>
                  <a:rPr lang="en-US" sz="1400" b="0" i="0" u="none" strike="noStrike" cap="none" dirty="0" err="1">
                    <a:solidFill>
                      <a:srgbClr val="FFFFFF"/>
                    </a:solidFill>
                    <a:latin typeface="Avenir"/>
                    <a:ea typeface="Avenir"/>
                    <a:cs typeface="Avenir"/>
                    <a:sym typeface="Avenir"/>
                  </a:rPr>
                  <a:t>KSh</a:t>
                </a:r>
                <a:r>
                  <a:rPr lang="en-US" sz="1400" b="0" i="0" u="none" strike="noStrike" cap="none" dirty="0">
                    <a:solidFill>
                      <a:srgbClr val="FFFFFF"/>
                    </a:solidFill>
                    <a:latin typeface="Avenir"/>
                    <a:ea typeface="Avenir"/>
                    <a:cs typeface="Avenir"/>
                    <a:sym typeface="Avenir"/>
                  </a:rPr>
                  <a:t> 1000).</a:t>
                </a: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r>
                  <a:rPr lang="en-US" sz="1400" b="0" i="0" u="none" strike="noStrike" cap="none" dirty="0">
                    <a:solidFill>
                      <a:srgbClr val="FFFFFF"/>
                    </a:solidFill>
                    <a:latin typeface="Avenir"/>
                    <a:ea typeface="Avenir"/>
                    <a:cs typeface="Avenir"/>
                    <a:sym typeface="Avenir"/>
                  </a:rPr>
                  <a:t>Aggregated duplicates to ensure one row per MDA per year.</a:t>
                </a: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r>
                  <a:rPr lang="en-US" sz="1400" b="0" i="0" u="none" strike="noStrike" cap="none" dirty="0">
                    <a:solidFill>
                      <a:srgbClr val="FFFFFF"/>
                    </a:solidFill>
                    <a:latin typeface="Avenir"/>
                    <a:ea typeface="Avenir"/>
                    <a:cs typeface="Avenir"/>
                    <a:sym typeface="Avenir"/>
                  </a:rPr>
                  <a:t>Created variance and % variance columns to enable comparability.</a:t>
                </a:r>
                <a:endParaRPr dirty="0"/>
              </a:p>
            </p:txBody>
          </p:sp>
          <p:sp>
            <p:nvSpPr>
              <p:cNvPr id="131" name="Google Shape;131;p4">
                <a:extLst>
                  <a:ext uri="{FF2B5EF4-FFF2-40B4-BE49-F238E27FC236}">
                    <a16:creationId xmlns:a16="http://schemas.microsoft.com/office/drawing/2014/main" id="{F57880AD-0AC6-21B1-533A-126EFC65B727}"/>
                  </a:ext>
                </a:extLst>
              </p:cNvPr>
              <p:cNvSpPr/>
              <p:nvPr/>
            </p:nvSpPr>
            <p:spPr>
              <a:xfrm>
                <a:off x="6885102" y="1962640"/>
                <a:ext cx="373957" cy="437460"/>
              </a:xfrm>
              <a:prstGeom prst="rightArrow">
                <a:avLst>
                  <a:gd name="adj1" fmla="val 60000"/>
                  <a:gd name="adj2" fmla="val 5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a:extLst>
                  <a:ext uri="{FF2B5EF4-FFF2-40B4-BE49-F238E27FC236}">
                    <a16:creationId xmlns:a16="http://schemas.microsoft.com/office/drawing/2014/main" id="{012F873E-9AE6-989F-0442-0F41CC184D12}"/>
                  </a:ext>
                </a:extLst>
              </p:cNvPr>
              <p:cNvSpPr txBox="1"/>
              <p:nvPr/>
            </p:nvSpPr>
            <p:spPr>
              <a:xfrm>
                <a:off x="6885102" y="2050132"/>
                <a:ext cx="261770" cy="26247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p4">
                <a:extLst>
                  <a:ext uri="{FF2B5EF4-FFF2-40B4-BE49-F238E27FC236}">
                    <a16:creationId xmlns:a16="http://schemas.microsoft.com/office/drawing/2014/main" id="{21528369-549C-12B8-73EF-9E5B741438DF}"/>
                  </a:ext>
                </a:extLst>
              </p:cNvPr>
              <p:cNvSpPr/>
              <p:nvPr/>
            </p:nvSpPr>
            <p:spPr>
              <a:xfrm>
                <a:off x="7414287" y="1304907"/>
                <a:ext cx="1763951" cy="1752927"/>
              </a:xfrm>
              <a:prstGeom prst="roundRect">
                <a:avLst>
                  <a:gd name="adj" fmla="val 1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a:extLst>
                  <a:ext uri="{FF2B5EF4-FFF2-40B4-BE49-F238E27FC236}">
                    <a16:creationId xmlns:a16="http://schemas.microsoft.com/office/drawing/2014/main" id="{B76F2BE5-787C-C120-2AA2-0549517FA1E5}"/>
                  </a:ext>
                </a:extLst>
              </p:cNvPr>
              <p:cNvSpPr/>
              <p:nvPr/>
            </p:nvSpPr>
            <p:spPr>
              <a:xfrm>
                <a:off x="9354634" y="1962640"/>
                <a:ext cx="373957" cy="437460"/>
              </a:xfrm>
              <a:prstGeom prst="rightArrow">
                <a:avLst>
                  <a:gd name="adj1" fmla="val 60000"/>
                  <a:gd name="adj2" fmla="val 5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a:extLst>
                  <a:ext uri="{FF2B5EF4-FFF2-40B4-BE49-F238E27FC236}">
                    <a16:creationId xmlns:a16="http://schemas.microsoft.com/office/drawing/2014/main" id="{C023AD2C-8C77-F0FE-FDC9-8A1B42803503}"/>
                  </a:ext>
                </a:extLst>
              </p:cNvPr>
              <p:cNvSpPr txBox="1"/>
              <p:nvPr/>
            </p:nvSpPr>
            <p:spPr>
              <a:xfrm>
                <a:off x="9354634" y="2050132"/>
                <a:ext cx="261770" cy="26247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7" name="Google Shape;137;p4">
                <a:extLst>
                  <a:ext uri="{FF2B5EF4-FFF2-40B4-BE49-F238E27FC236}">
                    <a16:creationId xmlns:a16="http://schemas.microsoft.com/office/drawing/2014/main" id="{C5AE4D6E-3A1A-B794-7A6A-628C680183B4}"/>
                  </a:ext>
                </a:extLst>
              </p:cNvPr>
              <p:cNvSpPr/>
              <p:nvPr/>
            </p:nvSpPr>
            <p:spPr>
              <a:xfrm>
                <a:off x="9883820" y="1304907"/>
                <a:ext cx="1763951" cy="1752927"/>
              </a:xfrm>
              <a:prstGeom prst="roundRect">
                <a:avLst>
                  <a:gd name="adj" fmla="val 1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a:extLst>
                  <a:ext uri="{FF2B5EF4-FFF2-40B4-BE49-F238E27FC236}">
                    <a16:creationId xmlns:a16="http://schemas.microsoft.com/office/drawing/2014/main" id="{0813586D-E3F0-04AC-310D-A3E6AB802553}"/>
                  </a:ext>
                </a:extLst>
              </p:cNvPr>
              <p:cNvSpPr txBox="1"/>
              <p:nvPr/>
            </p:nvSpPr>
            <p:spPr>
              <a:xfrm>
                <a:off x="8834072" y="997246"/>
                <a:ext cx="4878176" cy="2929400"/>
              </a:xfrm>
              <a:prstGeom prst="rect">
                <a:avLst/>
              </a:prstGeom>
              <a:noFill/>
              <a:ln>
                <a:noFill/>
              </a:ln>
            </p:spPr>
            <p:txBody>
              <a:bodyPr spcFirstLastPara="1" wrap="square" lIns="68575" tIns="68575" rIns="68575" bIns="68575" anchor="t"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dirty="0">
                    <a:solidFill>
                      <a:schemeClr val="accent1"/>
                    </a:solidFill>
                    <a:latin typeface="Arial"/>
                    <a:ea typeface="Arial"/>
                    <a:cs typeface="Arial"/>
                    <a:sym typeface="Arial"/>
                  </a:rPr>
                  <a:t>Outcome</a:t>
                </a:r>
              </a:p>
              <a:p>
                <a:pPr marL="0" marR="0" lvl="0" indent="0" algn="ctr" rtl="0">
                  <a:lnSpc>
                    <a:spcPct val="90000"/>
                  </a:lnSpc>
                  <a:spcBef>
                    <a:spcPts val="0"/>
                  </a:spcBef>
                  <a:spcAft>
                    <a:spcPts val="0"/>
                  </a:spcAft>
                  <a:buClr>
                    <a:srgbClr val="000000"/>
                  </a:buClr>
                  <a:buSzPts val="1800"/>
                  <a:buFont typeface="Arial"/>
                  <a:buNone/>
                </a:pPr>
                <a:endParaRPr lang="en-US" sz="1800" b="0" i="0" u="none" strike="noStrike" cap="none" dirty="0">
                  <a:solidFill>
                    <a:srgbClr val="FFFFFF"/>
                  </a:solidFill>
                  <a:latin typeface="Arial"/>
                  <a:ea typeface="Arial"/>
                  <a:cs typeface="Arial"/>
                  <a:sym typeface="Arial"/>
                </a:endParaRP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r>
                  <a:rPr lang="en-US" sz="1400" b="0" i="0" u="none" strike="noStrike" cap="none" dirty="0">
                    <a:solidFill>
                      <a:srgbClr val="FFFFFF"/>
                    </a:solidFill>
                    <a:latin typeface="Avenir"/>
                    <a:ea typeface="Avenir"/>
                    <a:cs typeface="Avenir"/>
                    <a:sym typeface="Avenir"/>
                  </a:rPr>
                  <a:t>Built a unified, machine-readable dataset covering 4 years and 100+ MDAs.</a:t>
                </a: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r>
                  <a:rPr lang="en-US" sz="1400" b="0" i="0" u="none" strike="noStrike" cap="none" dirty="0">
                    <a:solidFill>
                      <a:srgbClr val="FFFFFF"/>
                    </a:solidFill>
                    <a:latin typeface="Avenir"/>
                    <a:ea typeface="Avenir"/>
                    <a:cs typeface="Avenir"/>
                    <a:sym typeface="Avenir"/>
                  </a:rPr>
                  <a:t>Dataset is now accurate, consistent, and ready for analysis.</a:t>
                </a: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r>
                  <a:rPr lang="en-US" sz="1400" b="0" i="0" u="none" strike="noStrike" cap="none" dirty="0">
                    <a:solidFill>
                      <a:srgbClr val="FFFFFF"/>
                    </a:solidFill>
                    <a:latin typeface="Avenir"/>
                    <a:ea typeface="Avenir"/>
                    <a:cs typeface="Avenir"/>
                    <a:sym typeface="Avenir"/>
                  </a:rPr>
                  <a:t>Allowed computation of core features (utilization rate, spending status, audit flag). </a:t>
                </a: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endParaRPr lang="en-US" dirty="0">
                  <a:solidFill>
                    <a:srgbClr val="FFFFFF"/>
                  </a:solidFill>
                  <a:latin typeface="Avenir"/>
                  <a:ea typeface="Avenir"/>
                  <a:cs typeface="Avenir"/>
                  <a:sym typeface="Avenir"/>
                </a:endParaRP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endParaRPr lang="en-US" sz="1400" b="0" i="0" u="none" strike="noStrike" cap="none" dirty="0">
                  <a:solidFill>
                    <a:srgbClr val="FFFFFF"/>
                  </a:solidFill>
                  <a:latin typeface="Avenir"/>
                  <a:ea typeface="Avenir"/>
                  <a:cs typeface="Avenir"/>
                  <a:sym typeface="Avenir"/>
                </a:endParaRPr>
              </a:p>
              <a:p>
                <a:pPr marR="0" lvl="0" rtl="0">
                  <a:lnSpc>
                    <a:spcPct val="90000"/>
                  </a:lnSpc>
                  <a:spcBef>
                    <a:spcPts val="0"/>
                  </a:spcBef>
                  <a:spcAft>
                    <a:spcPts val="0"/>
                  </a:spcAft>
                  <a:buClr>
                    <a:schemeClr val="bg1"/>
                  </a:buClr>
                  <a:buSzPts val="1800"/>
                </a:pPr>
                <a:r>
                  <a:rPr lang="en-US" sz="1400" b="0" i="0" u="none" strike="noStrike" cap="none" dirty="0">
                    <a:solidFill>
                      <a:srgbClr val="FFFFFF"/>
                    </a:solidFill>
                    <a:latin typeface="Avenir"/>
                    <a:ea typeface="Avenir"/>
                    <a:cs typeface="Avenir"/>
                    <a:sym typeface="Avenir"/>
                  </a:rPr>
                  <a:t>Additionally, we enhanced the dataset with new features such as Utilization Rate, Spending Status, and Audit Flags — enabling deeper insights into inefficiencies and risks</a:t>
                </a: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endParaRPr lang="en-US" dirty="0">
                  <a:solidFill>
                    <a:srgbClr val="FFFFFF"/>
                  </a:solidFill>
                  <a:latin typeface="Avenir"/>
                  <a:sym typeface="Avenir"/>
                </a:endParaRP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endParaRPr dirty="0"/>
              </a:p>
            </p:txBody>
          </p:sp>
        </p:grpSp>
        <p:cxnSp>
          <p:nvCxnSpPr>
            <p:cNvPr id="144" name="Google Shape;144;p4">
              <a:extLst>
                <a:ext uri="{FF2B5EF4-FFF2-40B4-BE49-F238E27FC236}">
                  <a16:creationId xmlns:a16="http://schemas.microsoft.com/office/drawing/2014/main" id="{5D9D9ACA-792C-91DE-B7BF-4F25BC65D276}"/>
                </a:ext>
              </a:extLst>
            </p:cNvPr>
            <p:cNvCxnSpPr>
              <a:cxnSpLocks/>
            </p:cNvCxnSpPr>
            <p:nvPr/>
          </p:nvCxnSpPr>
          <p:spPr>
            <a:xfrm>
              <a:off x="4297430" y="2596382"/>
              <a:ext cx="52892" cy="4096949"/>
            </a:xfrm>
            <a:prstGeom prst="straightConnector1">
              <a:avLst/>
            </a:prstGeom>
            <a:noFill/>
            <a:ln w="9525" cap="flat" cmpd="sng">
              <a:solidFill>
                <a:schemeClr val="lt1"/>
              </a:solidFill>
              <a:prstDash val="solid"/>
              <a:round/>
              <a:headEnd type="none" w="sm" len="sm"/>
              <a:tailEnd type="none" w="sm" len="sm"/>
            </a:ln>
          </p:spPr>
        </p:cxnSp>
        <p:cxnSp>
          <p:nvCxnSpPr>
            <p:cNvPr id="146" name="Google Shape;146;p4">
              <a:extLst>
                <a:ext uri="{FF2B5EF4-FFF2-40B4-BE49-F238E27FC236}">
                  <a16:creationId xmlns:a16="http://schemas.microsoft.com/office/drawing/2014/main" id="{66EB4625-9270-A8DD-B47E-550815A6BCE7}"/>
                </a:ext>
              </a:extLst>
            </p:cNvPr>
            <p:cNvCxnSpPr>
              <a:cxnSpLocks/>
            </p:cNvCxnSpPr>
            <p:nvPr/>
          </p:nvCxnSpPr>
          <p:spPr>
            <a:xfrm>
              <a:off x="9005849" y="2687389"/>
              <a:ext cx="58345" cy="4096949"/>
            </a:xfrm>
            <a:prstGeom prst="straightConnector1">
              <a:avLst/>
            </a:prstGeom>
            <a:noFill/>
            <a:ln w="9525" cap="flat" cmpd="sng">
              <a:solidFill>
                <a:schemeClr val="lt1"/>
              </a:solidFill>
              <a:prstDash val="solid"/>
              <a:round/>
              <a:headEnd type="none" w="sm" len="sm"/>
              <a:tailEnd type="none" w="sm" len="sm"/>
            </a:ln>
          </p:spPr>
        </p:cxnSp>
      </p:grpSp>
    </p:spTree>
    <p:extLst>
      <p:ext uri="{BB962C8B-B14F-4D97-AF65-F5344CB8AC3E}">
        <p14:creationId xmlns:p14="http://schemas.microsoft.com/office/powerpoint/2010/main" val="3666539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8"/>
          <p:cNvSpPr/>
          <p:nvPr/>
        </p:nvSpPr>
        <p:spPr>
          <a:xfrm>
            <a:off x="5561194" y="524027"/>
            <a:ext cx="6140468" cy="5794044"/>
          </a:xfrm>
          <a:prstGeom prst="ellipse">
            <a:avLst/>
          </a:prstGeom>
          <a:solidFill>
            <a:srgbClr val="FFC2BD"/>
          </a:solidFill>
          <a:ln w="381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sp>
        <p:nvSpPr>
          <p:cNvPr id="489" name="Google Shape;489;p8"/>
          <p:cNvSpPr/>
          <p:nvPr/>
        </p:nvSpPr>
        <p:spPr>
          <a:xfrm>
            <a:off x="6626568" y="1934370"/>
            <a:ext cx="4370512" cy="4398164"/>
          </a:xfrm>
          <a:prstGeom prst="ellipse">
            <a:avLst/>
          </a:prstGeom>
          <a:solidFill>
            <a:srgbClr val="FF5952"/>
          </a:solidFill>
          <a:ln w="38100" cap="flat" cmpd="sng">
            <a:solidFill>
              <a:schemeClr val="lt1"/>
            </a:solidFill>
            <a:prstDash val="solid"/>
            <a:round/>
            <a:headEnd type="none" w="sm" len="sm"/>
            <a:tailEnd type="none" w="sm" len="sm"/>
          </a:ln>
        </p:spPr>
        <p:txBody>
          <a:bodyPr spcFirstLastPara="1" wrap="square" lIns="91425" tIns="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venir"/>
              <a:ea typeface="Avenir"/>
              <a:cs typeface="Avenir"/>
              <a:sym typeface="Avenir"/>
            </a:endParaRPr>
          </a:p>
        </p:txBody>
      </p:sp>
      <p:sp>
        <p:nvSpPr>
          <p:cNvPr id="490" name="Google Shape;490;p8"/>
          <p:cNvSpPr/>
          <p:nvPr/>
        </p:nvSpPr>
        <p:spPr>
          <a:xfrm>
            <a:off x="5297178" y="207682"/>
            <a:ext cx="3514646" cy="6215130"/>
          </a:xfrm>
          <a:prstGeom prst="rect">
            <a:avLst/>
          </a:prstGeom>
          <a:solidFill>
            <a:schemeClr val="lt1"/>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1" name="Google Shape;491;p8"/>
          <p:cNvSpPr txBox="1"/>
          <p:nvPr/>
        </p:nvSpPr>
        <p:spPr>
          <a:xfrm>
            <a:off x="5617055" y="765884"/>
            <a:ext cx="2573322" cy="116951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dirty="0">
                <a:solidFill>
                  <a:srgbClr val="FFC2BD"/>
                </a:solidFill>
                <a:latin typeface="Avenir"/>
                <a:ea typeface="Avenir"/>
                <a:cs typeface="Avenir"/>
                <a:sym typeface="Avenir"/>
              </a:rPr>
              <a:t>On Budget</a:t>
            </a:r>
            <a:r>
              <a:rPr lang="en-US" sz="1400" b="0" i="0" u="none" strike="noStrike" cap="none" dirty="0">
                <a:solidFill>
                  <a:srgbClr val="FFC2BD"/>
                </a:solidFill>
                <a:latin typeface="Avenir"/>
                <a:ea typeface="Avenir"/>
                <a:cs typeface="Avenir"/>
                <a:sym typeface="Avenir"/>
              </a:rPr>
              <a:t>:</a:t>
            </a:r>
            <a:endParaRPr sz="1400" b="0" i="0" u="none" strike="noStrike" cap="none" dirty="0">
              <a:solidFill>
                <a:srgbClr val="FFC2BD"/>
              </a:solidFill>
              <a:latin typeface="Arial"/>
              <a:ea typeface="Arial"/>
              <a:cs typeface="Arial"/>
              <a:sym typeface="Arial"/>
            </a:endParaRPr>
          </a:p>
          <a:p>
            <a:pPr marL="0" marR="0" lvl="0" indent="0" algn="r" rtl="0">
              <a:lnSpc>
                <a:spcPct val="100000"/>
              </a:lnSpc>
              <a:spcBef>
                <a:spcPts val="0"/>
              </a:spcBef>
              <a:spcAft>
                <a:spcPts val="0"/>
              </a:spcAft>
              <a:buNone/>
            </a:pPr>
            <a:r>
              <a:rPr lang="en-US" sz="3200" b="1" dirty="0">
                <a:solidFill>
                  <a:srgbClr val="FFC2BD"/>
                </a:solidFill>
              </a:rPr>
              <a:t>16.4%</a:t>
            </a:r>
            <a:endParaRPr sz="1400" b="1" i="0" u="none" strike="noStrike" cap="none" dirty="0">
              <a:solidFill>
                <a:srgbClr val="FFC2BD"/>
              </a:solidFill>
              <a:latin typeface="Arial"/>
              <a:ea typeface="Arial"/>
              <a:cs typeface="Arial"/>
              <a:sym typeface="Arial"/>
            </a:endParaRPr>
          </a:p>
          <a:p>
            <a:pPr marL="0" marR="0" lvl="0" indent="0" algn="r" rtl="0">
              <a:lnSpc>
                <a:spcPct val="100000"/>
              </a:lnSpc>
              <a:spcBef>
                <a:spcPts val="0"/>
              </a:spcBef>
              <a:spcAft>
                <a:spcPts val="0"/>
              </a:spcAft>
              <a:buNone/>
            </a:pPr>
            <a:r>
              <a:rPr lang="en-US" sz="1200" b="0" i="0" u="none" strike="noStrike" cap="none" dirty="0">
                <a:solidFill>
                  <a:srgbClr val="FFC2BD"/>
                </a:solidFill>
                <a:latin typeface="Avenir"/>
                <a:ea typeface="Avenir"/>
                <a:cs typeface="Avenir"/>
                <a:sym typeface="Avenir"/>
              </a:rPr>
              <a:t>very few MDAs achieve execution discipline.</a:t>
            </a:r>
            <a:endParaRPr sz="1200" b="0" i="0" u="none" strike="noStrike" cap="none" dirty="0">
              <a:solidFill>
                <a:srgbClr val="FFC2BD"/>
              </a:solidFill>
              <a:latin typeface="Arial"/>
              <a:ea typeface="Arial"/>
              <a:cs typeface="Arial"/>
              <a:sym typeface="Arial"/>
            </a:endParaRPr>
          </a:p>
        </p:txBody>
      </p:sp>
      <p:sp>
        <p:nvSpPr>
          <p:cNvPr id="492" name="Google Shape;492;p8"/>
          <p:cNvSpPr/>
          <p:nvPr/>
        </p:nvSpPr>
        <p:spPr>
          <a:xfrm>
            <a:off x="4493475" y="2176227"/>
            <a:ext cx="3696902" cy="116951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dirty="0">
                <a:solidFill>
                  <a:srgbClr val="FF5952"/>
                </a:solidFill>
                <a:latin typeface="Avenir"/>
                <a:ea typeface="Avenir"/>
                <a:cs typeface="Avenir"/>
                <a:sym typeface="Avenir"/>
              </a:rPr>
              <a:t>Overspent</a:t>
            </a:r>
            <a:r>
              <a:rPr lang="en-US" sz="1400" b="0" i="0" u="none" strike="noStrike" cap="none" dirty="0">
                <a:solidFill>
                  <a:srgbClr val="FF5952"/>
                </a:solidFill>
                <a:latin typeface="Avenir"/>
                <a:ea typeface="Avenir"/>
                <a:cs typeface="Avenir"/>
                <a:sym typeface="Avenir"/>
              </a:rPr>
              <a:t>:</a:t>
            </a:r>
            <a:endParaRPr sz="1400" b="0" i="0" u="none" strike="noStrike" cap="none" dirty="0">
              <a:solidFill>
                <a:srgbClr val="FF5952"/>
              </a:solidFill>
              <a:latin typeface="Arial"/>
              <a:ea typeface="Arial"/>
              <a:cs typeface="Arial"/>
              <a:sym typeface="Arial"/>
            </a:endParaRPr>
          </a:p>
          <a:p>
            <a:pPr marL="0" marR="0" lvl="0" indent="0" algn="r" rtl="0">
              <a:lnSpc>
                <a:spcPct val="100000"/>
              </a:lnSpc>
              <a:spcBef>
                <a:spcPts val="0"/>
              </a:spcBef>
              <a:spcAft>
                <a:spcPts val="0"/>
              </a:spcAft>
              <a:buNone/>
            </a:pPr>
            <a:r>
              <a:rPr lang="en-US" sz="3200" b="1" dirty="0">
                <a:solidFill>
                  <a:srgbClr val="FF5952"/>
                </a:solidFill>
              </a:rPr>
              <a:t>33.1%</a:t>
            </a:r>
            <a:endParaRPr sz="1400" b="1" i="0" u="none" strike="noStrike" cap="none" dirty="0">
              <a:solidFill>
                <a:srgbClr val="FF5952"/>
              </a:solidFill>
              <a:latin typeface="Arial"/>
              <a:ea typeface="Arial"/>
              <a:cs typeface="Arial"/>
              <a:sym typeface="Arial"/>
            </a:endParaRPr>
          </a:p>
          <a:p>
            <a:pPr marL="0" marR="0" lvl="0" indent="0" algn="r" rtl="0">
              <a:lnSpc>
                <a:spcPct val="100000"/>
              </a:lnSpc>
              <a:spcBef>
                <a:spcPts val="0"/>
              </a:spcBef>
              <a:spcAft>
                <a:spcPts val="0"/>
              </a:spcAft>
              <a:buNone/>
            </a:pPr>
            <a:r>
              <a:rPr lang="en-US" sz="1200" b="0" i="0" u="none" strike="noStrike" cap="none" dirty="0">
                <a:solidFill>
                  <a:srgbClr val="FF5952"/>
                </a:solidFill>
                <a:latin typeface="Avenir"/>
                <a:ea typeface="Avenir"/>
                <a:cs typeface="Avenir"/>
                <a:sym typeface="Avenir"/>
              </a:rPr>
              <a:t>possible budget miscalculations, reliance on supplementary budgets, or unplanned emergencies.</a:t>
            </a:r>
            <a:endParaRPr lang="en-US" sz="1600" b="0" i="0" u="none" strike="noStrike" cap="none" dirty="0">
              <a:solidFill>
                <a:srgbClr val="FF5952"/>
              </a:solidFill>
              <a:latin typeface="Avenir"/>
              <a:ea typeface="Avenir"/>
              <a:cs typeface="Avenir"/>
              <a:sym typeface="Avenir"/>
            </a:endParaRPr>
          </a:p>
        </p:txBody>
      </p:sp>
      <p:sp>
        <p:nvSpPr>
          <p:cNvPr id="493" name="Google Shape;493;p8"/>
          <p:cNvSpPr/>
          <p:nvPr/>
        </p:nvSpPr>
        <p:spPr>
          <a:xfrm>
            <a:off x="3840125" y="4100836"/>
            <a:ext cx="3461777" cy="116951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dirty="0">
                <a:solidFill>
                  <a:srgbClr val="FF3300"/>
                </a:solidFill>
                <a:latin typeface="Avenir"/>
                <a:ea typeface="Avenir"/>
                <a:cs typeface="Avenir"/>
                <a:sym typeface="Avenir"/>
              </a:rPr>
              <a:t>Underspent</a:t>
            </a:r>
            <a:r>
              <a:rPr lang="en-US" sz="1400" b="0" i="0" u="none" strike="noStrike" cap="none" dirty="0">
                <a:solidFill>
                  <a:srgbClr val="FF3300"/>
                </a:solidFill>
                <a:latin typeface="Avenir"/>
                <a:ea typeface="Avenir"/>
                <a:cs typeface="Avenir"/>
                <a:sym typeface="Avenir"/>
              </a:rPr>
              <a:t>:</a:t>
            </a:r>
            <a:endParaRPr sz="1400" b="0" i="0" u="none" strike="noStrike" cap="none" dirty="0">
              <a:solidFill>
                <a:srgbClr val="FF3300"/>
              </a:solidFill>
              <a:latin typeface="Arial"/>
              <a:ea typeface="Arial"/>
              <a:cs typeface="Arial"/>
              <a:sym typeface="Arial"/>
            </a:endParaRPr>
          </a:p>
          <a:p>
            <a:pPr marL="0" marR="0" lvl="0" indent="0" algn="r" rtl="0">
              <a:lnSpc>
                <a:spcPct val="100000"/>
              </a:lnSpc>
              <a:spcBef>
                <a:spcPts val="0"/>
              </a:spcBef>
              <a:spcAft>
                <a:spcPts val="0"/>
              </a:spcAft>
              <a:buNone/>
            </a:pPr>
            <a:r>
              <a:rPr lang="en-US" sz="3200" b="1" dirty="0">
                <a:solidFill>
                  <a:srgbClr val="FF3300"/>
                </a:solidFill>
              </a:rPr>
              <a:t>50.5%</a:t>
            </a:r>
            <a:endParaRPr sz="1400" b="1" i="0" u="none" strike="noStrike" cap="none" dirty="0">
              <a:solidFill>
                <a:srgbClr val="FF3300"/>
              </a:solidFill>
              <a:latin typeface="Arial"/>
              <a:ea typeface="Arial"/>
              <a:cs typeface="Arial"/>
              <a:sym typeface="Arial"/>
            </a:endParaRPr>
          </a:p>
          <a:p>
            <a:pPr marL="0" marR="0" lvl="0" indent="0" algn="r" rtl="0">
              <a:lnSpc>
                <a:spcPct val="100000"/>
              </a:lnSpc>
              <a:spcBef>
                <a:spcPts val="0"/>
              </a:spcBef>
              <a:spcAft>
                <a:spcPts val="0"/>
              </a:spcAft>
              <a:buNone/>
            </a:pPr>
            <a:r>
              <a:rPr lang="en-US" sz="1200" b="0" i="0" u="none" strike="noStrike" cap="none" dirty="0">
                <a:solidFill>
                  <a:srgbClr val="FF3300"/>
                </a:solidFill>
                <a:latin typeface="Avenir"/>
                <a:ea typeface="Avenir"/>
                <a:cs typeface="Avenir"/>
                <a:sym typeface="Avenir"/>
              </a:rPr>
              <a:t>inefficiencies in budget absorption, delayed projects, or weak financial planning.</a:t>
            </a:r>
            <a:endParaRPr lang="en-US" sz="1200" b="0" i="0" u="none" strike="noStrike" cap="none" dirty="0">
              <a:solidFill>
                <a:srgbClr val="FF0100"/>
              </a:solidFill>
              <a:latin typeface="Avenir"/>
              <a:ea typeface="Avenir"/>
              <a:cs typeface="Avenir"/>
              <a:sym typeface="Avenir"/>
            </a:endParaRPr>
          </a:p>
        </p:txBody>
      </p:sp>
      <p:sp>
        <p:nvSpPr>
          <p:cNvPr id="494" name="Google Shape;494;p8"/>
          <p:cNvSpPr/>
          <p:nvPr/>
        </p:nvSpPr>
        <p:spPr>
          <a:xfrm>
            <a:off x="7354771" y="3408006"/>
            <a:ext cx="2914200" cy="2906400"/>
          </a:xfrm>
          <a:prstGeom prst="ellipse">
            <a:avLst/>
          </a:prstGeom>
          <a:solidFill>
            <a:srgbClr val="FF3300"/>
          </a:solidFill>
          <a:ln w="38100" cap="flat" cmpd="sng">
            <a:solidFill>
              <a:schemeClr val="lt1"/>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200" b="0" i="1" u="none" strike="noStrike" cap="none" dirty="0">
                <a:solidFill>
                  <a:schemeClr val="lt1"/>
                </a:solidFill>
                <a:latin typeface="Avenir"/>
                <a:ea typeface="Avenir"/>
                <a:cs typeface="Avenir"/>
                <a:sym typeface="Avenir"/>
              </a:rPr>
              <a:t>Most MDAs deviate significantly from approved budgets — a clear sign of systemic execution challenges.</a:t>
            </a:r>
            <a:endParaRPr sz="1200" b="0" i="1" u="none" strike="noStrike" cap="none" dirty="0">
              <a:solidFill>
                <a:schemeClr val="lt1"/>
              </a:solidFill>
              <a:latin typeface="Avenir"/>
              <a:ea typeface="Avenir"/>
              <a:cs typeface="Avenir"/>
              <a:sym typeface="Avenir"/>
            </a:endParaRPr>
          </a:p>
          <a:p>
            <a:pPr marL="0" marR="0" lvl="0" indent="0" algn="ctr" rtl="0">
              <a:lnSpc>
                <a:spcPct val="100000"/>
              </a:lnSpc>
              <a:spcBef>
                <a:spcPts val="0"/>
              </a:spcBef>
              <a:spcAft>
                <a:spcPts val="0"/>
              </a:spcAft>
              <a:buNone/>
            </a:pPr>
            <a:endParaRPr sz="100" b="0" i="0" u="none" strike="noStrike" cap="none" dirty="0">
              <a:solidFill>
                <a:schemeClr val="lt1"/>
              </a:solidFill>
              <a:latin typeface="Avenir"/>
              <a:ea typeface="Avenir"/>
              <a:cs typeface="Avenir"/>
              <a:sym typeface="Avenir"/>
            </a:endParaRPr>
          </a:p>
          <a:p>
            <a:pPr marL="0" marR="0" lvl="0" indent="0" algn="r" rtl="0">
              <a:lnSpc>
                <a:spcPct val="100000"/>
              </a:lnSpc>
              <a:spcBef>
                <a:spcPts val="0"/>
              </a:spcBef>
              <a:spcAft>
                <a:spcPts val="0"/>
              </a:spcAft>
              <a:buNone/>
            </a:pPr>
            <a:endParaRPr dirty="0"/>
          </a:p>
          <a:p>
            <a:pPr marL="0" marR="0" lvl="0" indent="0" algn="r" rtl="0">
              <a:lnSpc>
                <a:spcPct val="100000"/>
              </a:lnSpc>
              <a:spcBef>
                <a:spcPts val="0"/>
              </a:spcBef>
              <a:spcAft>
                <a:spcPts val="0"/>
              </a:spcAft>
              <a:buNone/>
            </a:pPr>
            <a:endParaRPr dirty="0"/>
          </a:p>
        </p:txBody>
      </p:sp>
      <p:sp>
        <p:nvSpPr>
          <p:cNvPr id="495" name="Google Shape;495;p8"/>
          <p:cNvSpPr/>
          <p:nvPr/>
        </p:nvSpPr>
        <p:spPr>
          <a:xfrm>
            <a:off x="362185" y="1493733"/>
            <a:ext cx="3879030" cy="22390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solidFill>
                  <a:srgbClr val="FF3300"/>
                </a:solidFill>
                <a:latin typeface="Avenir"/>
                <a:sym typeface="Avenir"/>
              </a:rPr>
              <a:t>EDA</a:t>
            </a:r>
            <a:endParaRPr dirty="0"/>
          </a:p>
          <a:p>
            <a:pPr marL="0" marR="0" lvl="0" indent="0" algn="l" rtl="0">
              <a:lnSpc>
                <a:spcPct val="100000"/>
              </a:lnSpc>
              <a:spcBef>
                <a:spcPts val="0"/>
              </a:spcBef>
              <a:spcAft>
                <a:spcPts val="0"/>
              </a:spcAft>
              <a:buNone/>
            </a:pPr>
            <a:endParaRPr sz="900" b="0" i="0" u="none" strike="noStrike" cap="none" dirty="0">
              <a:solidFill>
                <a:srgbClr val="262626"/>
              </a:solidFill>
              <a:latin typeface="Avenir"/>
              <a:ea typeface="Avenir"/>
              <a:cs typeface="Avenir"/>
              <a:sym typeface="Avenir"/>
            </a:endParaRPr>
          </a:p>
          <a:p>
            <a:pPr marL="0" marR="0" lvl="0" indent="0" algn="l" rtl="0">
              <a:lnSpc>
                <a:spcPct val="100000"/>
              </a:lnSpc>
              <a:spcBef>
                <a:spcPts val="0"/>
              </a:spcBef>
              <a:spcAft>
                <a:spcPts val="0"/>
              </a:spcAft>
              <a:buNone/>
            </a:pPr>
            <a:r>
              <a:rPr lang="en-US" sz="2800" b="0" i="0" u="none" strike="noStrike" cap="none" dirty="0">
                <a:solidFill>
                  <a:srgbClr val="262626"/>
                </a:solidFill>
                <a:latin typeface="Avenir"/>
                <a:ea typeface="Avenir"/>
                <a:cs typeface="Avenir"/>
                <a:sym typeface="Avenir"/>
              </a:rPr>
              <a:t>Budget Execution Patterns Across MDAs</a:t>
            </a:r>
            <a:endParaRPr sz="1400" b="0" i="0" u="none" strike="noStrike" cap="none" dirty="0">
              <a:solidFill>
                <a:srgbClr val="262626"/>
              </a:solidFill>
              <a:latin typeface="Avenir"/>
              <a:ea typeface="Avenir"/>
              <a:cs typeface="Avenir"/>
              <a:sym typeface="Avenir"/>
            </a:endParaRP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Majority of government entities are not effectively executing their budgets as planned. The significant underspending (50.5%) suggests potential inefficiencies in budget implementation, delayed projects, or poor financial planning. Overspending (33%) indicates possible budget miscalculations or unexpected expenditures.</a:t>
            </a:r>
            <a:endParaRPr sz="1000" dirty="0">
              <a:solidFill>
                <a:schemeClr val="tx2">
                  <a:lumMod val="10000"/>
                </a:schemeClr>
              </a:solidFill>
              <a:latin typeface="Avenir"/>
            </a:endParaRPr>
          </a:p>
        </p:txBody>
      </p:sp>
      <p:sp>
        <p:nvSpPr>
          <p:cNvPr id="496" name="Google Shape;496;p8"/>
          <p:cNvSpPr/>
          <p:nvPr/>
        </p:nvSpPr>
        <p:spPr>
          <a:xfrm>
            <a:off x="8298794" y="1948475"/>
            <a:ext cx="1059344" cy="1442640"/>
          </a:xfrm>
          <a:prstGeom prst="roundRect">
            <a:avLst>
              <a:gd name="adj" fmla="val 50000"/>
            </a:avLst>
          </a:prstGeom>
          <a:solidFill>
            <a:srgbClr val="FF595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7" name="Google Shape;497;p8"/>
          <p:cNvSpPr/>
          <p:nvPr/>
        </p:nvSpPr>
        <p:spPr>
          <a:xfrm>
            <a:off x="8261735" y="552963"/>
            <a:ext cx="1059344" cy="1364516"/>
          </a:xfrm>
          <a:prstGeom prst="roundRect">
            <a:avLst>
              <a:gd name="adj" fmla="val 50000"/>
            </a:avLst>
          </a:prstGeom>
          <a:solidFill>
            <a:srgbClr val="FFC2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2" name="Picture 1">
            <a:extLst>
              <a:ext uri="{FF2B5EF4-FFF2-40B4-BE49-F238E27FC236}">
                <a16:creationId xmlns:a16="http://schemas.microsoft.com/office/drawing/2014/main" id="{BD75A23D-7638-2463-C97C-7A9BBD51C1B2}"/>
              </a:ext>
            </a:extLst>
          </p:cNvPr>
          <p:cNvPicPr>
            <a:picLocks noChangeAspect="1"/>
          </p:cNvPicPr>
          <p:nvPr/>
        </p:nvPicPr>
        <p:blipFill>
          <a:blip r:embed="rId3">
            <a:alphaModFix amt="32000"/>
          </a:blip>
          <a:stretch>
            <a:fillRect/>
          </a:stretch>
        </p:blipFill>
        <p:spPr>
          <a:xfrm>
            <a:off x="165023" y="185322"/>
            <a:ext cx="11861953" cy="6487356"/>
          </a:xfrm>
          <a:prstGeom prst="rect">
            <a:avLst/>
          </a:prstGeom>
          <a:solidFill>
            <a:schemeClr val="tx2">
              <a:lumMod val="90000"/>
              <a:alpha val="18000"/>
            </a:schemeClr>
          </a:solidFill>
        </p:spPr>
      </p:pic>
      <p:sp>
        <p:nvSpPr>
          <p:cNvPr id="506" name="Google Shape;506;g2b9a9dcf0fa_0_1"/>
          <p:cNvSpPr txBox="1"/>
          <p:nvPr/>
        </p:nvSpPr>
        <p:spPr>
          <a:xfrm>
            <a:off x="562054" y="2740851"/>
            <a:ext cx="4482300" cy="3150463"/>
          </a:xfrm>
          <a:prstGeom prst="rect">
            <a:avLst/>
          </a:prstGeom>
          <a:noFill/>
          <a:ln>
            <a:noFill/>
          </a:ln>
        </p:spPr>
        <p:txBody>
          <a:bodyPr spcFirstLastPara="1" wrap="square" lIns="0" tIns="15225" rIns="0" bIns="0" anchor="t" anchorCtr="0">
            <a:spAutoFit/>
          </a:bodyPr>
          <a:lstStyle/>
          <a:p>
            <a:pPr lvl="0">
              <a:buSzPts val="2800"/>
            </a:pPr>
            <a:r>
              <a:rPr lang="en-US" sz="2800" dirty="0"/>
              <a:t>Yearly Budget Performance</a:t>
            </a:r>
          </a:p>
          <a:p>
            <a:pPr lvl="0">
              <a:buSzPts val="2800"/>
            </a:pPr>
            <a:endParaRPr lang="en-US" sz="800" dirty="0">
              <a:solidFill>
                <a:srgbClr val="262626"/>
              </a:solidFill>
              <a:latin typeface="Avenir"/>
              <a:ea typeface="Avenir"/>
              <a:cs typeface="Avenir"/>
              <a:sym typeface="Avenir"/>
            </a:endParaRPr>
          </a:p>
          <a:p>
            <a:pPr lvl="0">
              <a:buSzPts val="2800"/>
            </a:pPr>
            <a:endParaRPr lang="en-US" sz="800" dirty="0">
              <a:solidFill>
                <a:srgbClr val="262626"/>
              </a:solidFill>
              <a:latin typeface="Avenir"/>
              <a:ea typeface="Avenir"/>
              <a:cs typeface="Avenir"/>
              <a:sym typeface="Avenir"/>
            </a:endParaRPr>
          </a:p>
          <a:p>
            <a:pPr marL="184150" marR="5080" lvl="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The persistent gap between approved and actual expenditures suggests systemic budget execution issues rather than one-time anomalies. The improvement in later years might indicate better budget management practices being implemented, though significant variances still exist.</a:t>
            </a:r>
          </a:p>
          <a:p>
            <a:pPr marL="12700" marR="5080" lvl="0">
              <a:lnSpc>
                <a:spcPct val="121428"/>
              </a:lnSpc>
              <a:spcBef>
                <a:spcPts val="20"/>
              </a:spcBef>
              <a:buSzPts val="1000"/>
            </a:pPr>
            <a:endParaRPr lang="en-US" sz="1400" b="0" i="0" u="none" strike="noStrike" cap="none" dirty="0">
              <a:solidFill>
                <a:srgbClr val="000000"/>
              </a:solidFill>
              <a:latin typeface="Arial"/>
              <a:ea typeface="Arial"/>
              <a:cs typeface="Arial"/>
              <a:sym typeface="Arial"/>
            </a:endParaRPr>
          </a:p>
          <a:p>
            <a:pPr marL="12700" marR="5080" lvl="0">
              <a:lnSpc>
                <a:spcPct val="121428"/>
              </a:lnSpc>
              <a:spcBef>
                <a:spcPts val="20"/>
              </a:spcBef>
              <a:buSzPts val="1000"/>
            </a:pPr>
            <a:r>
              <a:rPr lang="en-US" dirty="0"/>
              <a:t>Note:</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rPr>
              <a:t>The National Treasury reported that the 2021/22 budget rose to </a:t>
            </a:r>
            <a:r>
              <a:rPr lang="en-US" sz="1000" dirty="0" err="1">
                <a:solidFill>
                  <a:schemeClr val="tx2">
                    <a:lumMod val="10000"/>
                  </a:schemeClr>
                </a:solidFill>
                <a:latin typeface="Avenir"/>
              </a:rPr>
              <a:t>KSh</a:t>
            </a:r>
            <a:r>
              <a:rPr lang="en-US" sz="1000" dirty="0">
                <a:solidFill>
                  <a:schemeClr val="tx2">
                    <a:lumMod val="10000"/>
                  </a:schemeClr>
                </a:solidFill>
                <a:latin typeface="Avenir"/>
              </a:rPr>
              <a:t> 3.03T from </a:t>
            </a:r>
            <a:r>
              <a:rPr lang="en-US" sz="1000" dirty="0" err="1">
                <a:solidFill>
                  <a:schemeClr val="tx2">
                    <a:lumMod val="10000"/>
                  </a:schemeClr>
                </a:solidFill>
                <a:latin typeface="Avenir"/>
              </a:rPr>
              <a:t>KSh</a:t>
            </a:r>
            <a:r>
              <a:rPr lang="en-US" sz="1000" dirty="0">
                <a:solidFill>
                  <a:schemeClr val="tx2">
                    <a:lumMod val="10000"/>
                  </a:schemeClr>
                </a:solidFill>
                <a:latin typeface="Avenir"/>
              </a:rPr>
              <a:t> 2.89T in 2020/21, largely for economic recovery and the Big Four Agenda.</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rPr>
              <a:t>Development budget as % of GDP was projected to decline.</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rPr>
              <a:t>The Ministry of Health received a significant increase in 2020/21 to address COVID-19 priorities.</a:t>
            </a:r>
          </a:p>
          <a:p>
            <a:pPr marL="12700" marR="5080" lvl="0">
              <a:lnSpc>
                <a:spcPct val="121428"/>
              </a:lnSpc>
              <a:spcBef>
                <a:spcPts val="20"/>
              </a:spcBef>
              <a:buSzPts val="1000"/>
            </a:pPr>
            <a:endParaRPr sz="1400" b="0" i="0" u="none" strike="noStrike" cap="none" dirty="0">
              <a:solidFill>
                <a:srgbClr val="000000"/>
              </a:solidFill>
              <a:latin typeface="Arial"/>
              <a:ea typeface="Arial"/>
              <a:cs typeface="Arial"/>
              <a:sym typeface="Arial"/>
            </a:endParaRPr>
          </a:p>
        </p:txBody>
      </p:sp>
      <p:pic>
        <p:nvPicPr>
          <p:cNvPr id="9" name="Picture 8">
            <a:extLst>
              <a:ext uri="{FF2B5EF4-FFF2-40B4-BE49-F238E27FC236}">
                <a16:creationId xmlns:a16="http://schemas.microsoft.com/office/drawing/2014/main" id="{CCB8E047-B0D2-44B2-6516-C6B7310B1959}"/>
              </a:ext>
            </a:extLst>
          </p:cNvPr>
          <p:cNvPicPr>
            <a:picLocks noChangeAspect="1"/>
          </p:cNvPicPr>
          <p:nvPr/>
        </p:nvPicPr>
        <p:blipFill>
          <a:blip r:embed="rId4"/>
          <a:stretch>
            <a:fillRect/>
          </a:stretch>
        </p:blipFill>
        <p:spPr>
          <a:xfrm>
            <a:off x="5782223" y="1376959"/>
            <a:ext cx="5980888" cy="3949643"/>
          </a:xfrm>
          <a:prstGeom prst="rect">
            <a:avLst/>
          </a:prstGeom>
        </p:spPr>
      </p:pic>
    </p:spTree>
  </p:cSld>
  <p:clrMapOvr>
    <a:masterClrMapping/>
  </p:clrMapOvr>
</p:sld>
</file>

<file path=ppt/theme/theme1.xml><?xml version="1.0" encoding="utf-8"?>
<a:theme xmlns:a="http://schemas.openxmlformats.org/drawingml/2006/main" name="Office Theme">
  <a:themeElements>
    <a:clrScheme name="Hello Tractor">
      <a:dk1>
        <a:srgbClr val="000000"/>
      </a:dk1>
      <a:lt1>
        <a:srgbClr val="FFFFFF"/>
      </a:lt1>
      <a:dk2>
        <a:srgbClr val="44546A"/>
      </a:dk2>
      <a:lt2>
        <a:srgbClr val="E7E6E6"/>
      </a:lt2>
      <a:accent1>
        <a:srgbClr val="E73426"/>
      </a:accent1>
      <a:accent2>
        <a:srgbClr val="DF0253"/>
      </a:accent2>
      <a:accent3>
        <a:srgbClr val="E9265D"/>
      </a:accent3>
      <a:accent4>
        <a:srgbClr val="FFF300"/>
      </a:accent4>
      <a:accent5>
        <a:srgbClr val="00C81A"/>
      </a:accent5>
      <a:accent6>
        <a:srgbClr val="2100B0"/>
      </a:accent6>
      <a:hlink>
        <a:srgbClr val="ED0000"/>
      </a:hlink>
      <a:folHlink>
        <a:srgbClr val="3333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Office Theme">
  <a:themeElements>
    <a:clrScheme name="Hello Tractor">
      <a:dk1>
        <a:srgbClr val="000000"/>
      </a:dk1>
      <a:lt1>
        <a:srgbClr val="FFFFFF"/>
      </a:lt1>
      <a:dk2>
        <a:srgbClr val="44546A"/>
      </a:dk2>
      <a:lt2>
        <a:srgbClr val="E7E6E6"/>
      </a:lt2>
      <a:accent1>
        <a:srgbClr val="E73426"/>
      </a:accent1>
      <a:accent2>
        <a:srgbClr val="DF0253"/>
      </a:accent2>
      <a:accent3>
        <a:srgbClr val="E9265D"/>
      </a:accent3>
      <a:accent4>
        <a:srgbClr val="FFF300"/>
      </a:accent4>
      <a:accent5>
        <a:srgbClr val="00C81A"/>
      </a:accent5>
      <a:accent6>
        <a:srgbClr val="2100B0"/>
      </a:accent6>
      <a:hlink>
        <a:srgbClr val="ED0000"/>
      </a:hlink>
      <a:folHlink>
        <a:srgbClr val="3333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Hello Tractor">
      <a:dk1>
        <a:srgbClr val="000000"/>
      </a:dk1>
      <a:lt1>
        <a:srgbClr val="FFFFFF"/>
      </a:lt1>
      <a:dk2>
        <a:srgbClr val="44546A"/>
      </a:dk2>
      <a:lt2>
        <a:srgbClr val="E7E6E6"/>
      </a:lt2>
      <a:accent1>
        <a:srgbClr val="E73426"/>
      </a:accent1>
      <a:accent2>
        <a:srgbClr val="DF0253"/>
      </a:accent2>
      <a:accent3>
        <a:srgbClr val="E9265D"/>
      </a:accent3>
      <a:accent4>
        <a:srgbClr val="FFF300"/>
      </a:accent4>
      <a:accent5>
        <a:srgbClr val="00C81A"/>
      </a:accent5>
      <a:accent6>
        <a:srgbClr val="2100B0"/>
      </a:accent6>
      <a:hlink>
        <a:srgbClr val="ED0000"/>
      </a:hlink>
      <a:folHlink>
        <a:srgbClr val="3333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TotalTime>
  <Words>2163</Words>
  <Application>Microsoft Office PowerPoint</Application>
  <PresentationFormat>Widescreen</PresentationFormat>
  <Paragraphs>265</Paragraphs>
  <Slides>18</Slides>
  <Notes>17</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18</vt:i4>
      </vt:variant>
    </vt:vector>
  </HeadingPairs>
  <TitlesOfParts>
    <vt:vector size="32" baseType="lpstr">
      <vt:lpstr>-apple-system</vt:lpstr>
      <vt:lpstr>Aptos Narrow</vt:lpstr>
      <vt:lpstr>Arial</vt:lpstr>
      <vt:lpstr>Avenir</vt:lpstr>
      <vt:lpstr>Avenir Next</vt:lpstr>
      <vt:lpstr>Calibri</vt:lpstr>
      <vt:lpstr>Manrope</vt:lpstr>
      <vt:lpstr>Merriweather</vt:lpstr>
      <vt:lpstr>Play</vt:lpstr>
      <vt:lpstr>Rooney Regular</vt:lpstr>
      <vt:lpstr>Office Theme</vt:lpstr>
      <vt:lpstr>4_Office Theme</vt:lpstr>
      <vt:lpstr>2_Office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Folu Okunade</dc:creator>
  <cp:lastModifiedBy>Luciana Ndanu</cp:lastModifiedBy>
  <cp:revision>12</cp:revision>
  <dcterms:modified xsi:type="dcterms:W3CDTF">2025-09-30T19:25:01Z</dcterms:modified>
</cp:coreProperties>
</file>